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75" r:id="rId2"/>
  </p:sldMasterIdLst>
  <p:notesMasterIdLst>
    <p:notesMasterId r:id="rId26"/>
  </p:notesMasterIdLst>
  <p:handoutMasterIdLst>
    <p:handoutMasterId r:id="rId27"/>
  </p:handoutMasterIdLst>
  <p:sldIdLst>
    <p:sldId id="396" r:id="rId3"/>
    <p:sldId id="388" r:id="rId4"/>
    <p:sldId id="345" r:id="rId5"/>
    <p:sldId id="364" r:id="rId6"/>
    <p:sldId id="352" r:id="rId7"/>
    <p:sldId id="351" r:id="rId8"/>
    <p:sldId id="346" r:id="rId9"/>
    <p:sldId id="383" r:id="rId10"/>
    <p:sldId id="347" r:id="rId11"/>
    <p:sldId id="294" r:id="rId12"/>
    <p:sldId id="292" r:id="rId13"/>
    <p:sldId id="390" r:id="rId14"/>
    <p:sldId id="370" r:id="rId15"/>
    <p:sldId id="392" r:id="rId16"/>
    <p:sldId id="397" r:id="rId17"/>
    <p:sldId id="391" r:id="rId18"/>
    <p:sldId id="371" r:id="rId19"/>
    <p:sldId id="395" r:id="rId20"/>
    <p:sldId id="398" r:id="rId21"/>
    <p:sldId id="319" r:id="rId22"/>
    <p:sldId id="399" r:id="rId23"/>
    <p:sldId id="400" r:id="rId24"/>
    <p:sldId id="401" r:id="rId2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icio" id="{094C0B27-AAB1-40CE-8B74-1642225FC55C}">
          <p14:sldIdLst>
            <p14:sldId id="396"/>
            <p14:sldId id="388"/>
          </p14:sldIdLst>
        </p14:section>
        <p14:section name="Programación" id="{396524B6-9987-490B-B42C-D7A2474325AE}">
          <p14:sldIdLst>
            <p14:sldId id="345"/>
            <p14:sldId id="364"/>
            <p14:sldId id="352"/>
            <p14:sldId id="351"/>
            <p14:sldId id="346"/>
            <p14:sldId id="383"/>
            <p14:sldId id="347"/>
          </p14:sldIdLst>
        </p14:section>
        <p14:section name="Arduino" id="{830EA9DD-6C1A-4AB9-AC40-35E228C4665C}">
          <p14:sldIdLst>
            <p14:sldId id="294"/>
            <p14:sldId id="292"/>
            <p14:sldId id="390"/>
            <p14:sldId id="370"/>
            <p14:sldId id="392"/>
            <p14:sldId id="397"/>
            <p14:sldId id="391"/>
            <p14:sldId id="371"/>
            <p14:sldId id="395"/>
            <p14:sldId id="398"/>
            <p14:sldId id="319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E46C0A"/>
    <a:srgbClr val="D1FF00"/>
    <a:srgbClr val="313131"/>
    <a:srgbClr val="93D3FF"/>
    <a:srgbClr val="009AFF"/>
    <a:srgbClr val="005E9E"/>
    <a:srgbClr val="79C9FF"/>
    <a:srgbClr val="0072C0"/>
    <a:srgbClr val="10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4C8DE3-EBD6-4D34-9917-7BA07F27C6BB}">
  <a:tblStyle styleId="{E84C8DE3-EBD6-4D34-9917-7BA07F27C6BB}" styleName="Table_0"/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86928" autoAdjust="0"/>
  </p:normalViewPr>
  <p:slideViewPr>
    <p:cSldViewPr>
      <p:cViewPr varScale="1">
        <p:scale>
          <a:sx n="68" d="100"/>
          <a:sy n="68" d="100"/>
        </p:scale>
        <p:origin x="123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30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E64CC-9779-4534-B3F4-863E1D36E23A}" type="doc">
      <dgm:prSet loTypeId="urn:microsoft.com/office/officeart/2005/8/layout/arrow2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3EEC260C-D893-4DD1-9031-D9DB1E1A4E31}">
      <dgm:prSet/>
      <dgm:spPr/>
      <dgm:t>
        <a:bodyPr/>
        <a:lstStyle/>
        <a:p>
          <a:pPr rtl="0"/>
          <a:r>
            <a:rPr lang="es-ES"/>
            <a:t>Conectar Arduino mediante USB</a:t>
          </a:r>
        </a:p>
      </dgm:t>
    </dgm:pt>
    <dgm:pt modelId="{3CDF855A-3E60-4733-BBF9-1B67FBB47B78}" type="parTrans" cxnId="{12578C89-FD78-426F-A0B1-9E1F3451D28C}">
      <dgm:prSet/>
      <dgm:spPr/>
      <dgm:t>
        <a:bodyPr/>
        <a:lstStyle/>
        <a:p>
          <a:endParaRPr lang="es-ES"/>
        </a:p>
      </dgm:t>
    </dgm:pt>
    <dgm:pt modelId="{4F6D5BE3-6E08-4E68-B49E-E13BD39B76AF}" type="sibTrans" cxnId="{12578C89-FD78-426F-A0B1-9E1F3451D28C}">
      <dgm:prSet/>
      <dgm:spPr/>
      <dgm:t>
        <a:bodyPr/>
        <a:lstStyle/>
        <a:p>
          <a:endParaRPr lang="es-ES"/>
        </a:p>
      </dgm:t>
    </dgm:pt>
    <dgm:pt modelId="{E98A3918-A288-415B-92DE-D3328BB0AD06}">
      <dgm:prSet/>
      <dgm:spPr/>
      <dgm:t>
        <a:bodyPr/>
        <a:lstStyle/>
        <a:p>
          <a:pPr rtl="0"/>
          <a:r>
            <a:rPr lang="es-ES"/>
            <a:t>Instalar driver</a:t>
          </a:r>
        </a:p>
      </dgm:t>
    </dgm:pt>
    <dgm:pt modelId="{AA3326AE-D187-4CA4-96EE-0D91F7F681F5}" type="parTrans" cxnId="{EA1BE522-767E-424F-BC53-0E95CADB1D9C}">
      <dgm:prSet/>
      <dgm:spPr/>
      <dgm:t>
        <a:bodyPr/>
        <a:lstStyle/>
        <a:p>
          <a:endParaRPr lang="es-ES"/>
        </a:p>
      </dgm:t>
    </dgm:pt>
    <dgm:pt modelId="{4C528D4D-0D10-44A2-AF36-64D957156DBE}" type="sibTrans" cxnId="{EA1BE522-767E-424F-BC53-0E95CADB1D9C}">
      <dgm:prSet/>
      <dgm:spPr/>
      <dgm:t>
        <a:bodyPr/>
        <a:lstStyle/>
        <a:p>
          <a:endParaRPr lang="es-ES"/>
        </a:p>
      </dgm:t>
    </dgm:pt>
    <dgm:pt modelId="{5431A864-ABAB-4B6C-9300-E869504E01F7}">
      <dgm:prSet/>
      <dgm:spPr/>
      <dgm:t>
        <a:bodyPr/>
        <a:lstStyle/>
        <a:p>
          <a:pPr rtl="0"/>
          <a:r>
            <a:rPr lang="es-ES" dirty="0"/>
            <a:t>Sólo si no se </a:t>
          </a:r>
          <a:r>
            <a:rPr lang="es-ES" dirty="0" err="1"/>
            <a:t>autoinstala</a:t>
          </a:r>
          <a:endParaRPr lang="es-ES" dirty="0"/>
        </a:p>
      </dgm:t>
    </dgm:pt>
    <dgm:pt modelId="{1E79E49F-626B-4074-8887-464C26B3822A}" type="parTrans" cxnId="{A7E013C6-8422-4206-A0B4-3FC197DE09D2}">
      <dgm:prSet/>
      <dgm:spPr/>
      <dgm:t>
        <a:bodyPr/>
        <a:lstStyle/>
        <a:p>
          <a:endParaRPr lang="es-ES"/>
        </a:p>
      </dgm:t>
    </dgm:pt>
    <dgm:pt modelId="{668C4723-8025-4D44-91FA-6CD5797A218F}" type="sibTrans" cxnId="{A7E013C6-8422-4206-A0B4-3FC197DE09D2}">
      <dgm:prSet/>
      <dgm:spPr/>
      <dgm:t>
        <a:bodyPr/>
        <a:lstStyle/>
        <a:p>
          <a:endParaRPr lang="es-ES"/>
        </a:p>
      </dgm:t>
    </dgm:pt>
    <dgm:pt modelId="{D5A3EB18-A00A-495C-910A-C7C68CC00C5E}">
      <dgm:prSet/>
      <dgm:spPr/>
      <dgm:t>
        <a:bodyPr/>
        <a:lstStyle/>
        <a:p>
          <a:pPr rtl="0"/>
          <a:r>
            <a:rPr lang="es-ES"/>
            <a:t>Abrir IDE</a:t>
          </a:r>
        </a:p>
      </dgm:t>
    </dgm:pt>
    <dgm:pt modelId="{B05043F5-DA2A-425F-81BA-390684440E9F}" type="parTrans" cxnId="{4411FF1C-A895-48E3-ACF6-873C74E39E63}">
      <dgm:prSet/>
      <dgm:spPr/>
      <dgm:t>
        <a:bodyPr/>
        <a:lstStyle/>
        <a:p>
          <a:endParaRPr lang="es-ES"/>
        </a:p>
      </dgm:t>
    </dgm:pt>
    <dgm:pt modelId="{2DD911BD-A848-4446-9896-BC9FAD8461A2}" type="sibTrans" cxnId="{4411FF1C-A895-48E3-ACF6-873C74E39E63}">
      <dgm:prSet/>
      <dgm:spPr/>
      <dgm:t>
        <a:bodyPr/>
        <a:lstStyle/>
        <a:p>
          <a:endParaRPr lang="es-ES"/>
        </a:p>
      </dgm:t>
    </dgm:pt>
    <dgm:pt modelId="{10244F9A-0F17-470C-8A63-B4924065A765}">
      <dgm:prSet/>
      <dgm:spPr/>
      <dgm:t>
        <a:bodyPr/>
        <a:lstStyle/>
        <a:p>
          <a:pPr rtl="0"/>
          <a:r>
            <a:rPr lang="es-ES"/>
            <a:t>Herramientas -&gt; Tarjeta -&gt; Arduino UNO</a:t>
          </a:r>
        </a:p>
      </dgm:t>
    </dgm:pt>
    <dgm:pt modelId="{E1CE6F3B-4813-44D0-B994-48EB968CC8E4}" type="parTrans" cxnId="{0E0D8E47-3937-45F4-8DB3-7CCC68803F41}">
      <dgm:prSet/>
      <dgm:spPr/>
      <dgm:t>
        <a:bodyPr/>
        <a:lstStyle/>
        <a:p>
          <a:endParaRPr lang="es-ES"/>
        </a:p>
      </dgm:t>
    </dgm:pt>
    <dgm:pt modelId="{A48183C7-E2F1-492C-A036-0997401475FB}" type="sibTrans" cxnId="{0E0D8E47-3937-45F4-8DB3-7CCC68803F41}">
      <dgm:prSet/>
      <dgm:spPr/>
      <dgm:t>
        <a:bodyPr/>
        <a:lstStyle/>
        <a:p>
          <a:endParaRPr lang="es-ES"/>
        </a:p>
      </dgm:t>
    </dgm:pt>
    <dgm:pt modelId="{221B289C-086C-4969-9AAB-D06C3D507468}">
      <dgm:prSet/>
      <dgm:spPr/>
      <dgm:t>
        <a:bodyPr/>
        <a:lstStyle/>
        <a:p>
          <a:pPr rtl="0"/>
          <a:r>
            <a:rPr lang="es-ES"/>
            <a:t>Herramientas -&gt; Puerto Serie -&gt; COM#</a:t>
          </a:r>
        </a:p>
      </dgm:t>
    </dgm:pt>
    <dgm:pt modelId="{40DA7C03-90C3-4740-9037-4E69FD952202}" type="parTrans" cxnId="{AC6673B4-CB51-4483-B4FE-2DAADFB0CD7F}">
      <dgm:prSet/>
      <dgm:spPr/>
      <dgm:t>
        <a:bodyPr/>
        <a:lstStyle/>
        <a:p>
          <a:endParaRPr lang="es-ES"/>
        </a:p>
      </dgm:t>
    </dgm:pt>
    <dgm:pt modelId="{1D7C4086-2762-4551-9009-977E625A3DC1}" type="sibTrans" cxnId="{AC6673B4-CB51-4483-B4FE-2DAADFB0CD7F}">
      <dgm:prSet/>
      <dgm:spPr/>
      <dgm:t>
        <a:bodyPr/>
        <a:lstStyle/>
        <a:p>
          <a:endParaRPr lang="es-ES"/>
        </a:p>
      </dgm:t>
    </dgm:pt>
    <dgm:pt modelId="{2C7B4E7E-0C98-4C4C-9030-05E018DD33B2}">
      <dgm:prSet/>
      <dgm:spPr/>
      <dgm:t>
        <a:bodyPr/>
        <a:lstStyle/>
        <a:p>
          <a:pPr rtl="0"/>
          <a:r>
            <a:rPr lang="es-ES" dirty="0"/>
            <a:t>Se encuentra en la carpeta del IDE</a:t>
          </a:r>
        </a:p>
      </dgm:t>
    </dgm:pt>
    <dgm:pt modelId="{051B734A-96DA-45F4-8A21-35BBE3E8E6D4}" type="parTrans" cxnId="{6E0B34A7-F161-457D-94B2-7075EAEA0914}">
      <dgm:prSet/>
      <dgm:spPr/>
    </dgm:pt>
    <dgm:pt modelId="{6FF2A04B-5D60-4386-B148-B48967F73C8B}" type="sibTrans" cxnId="{6E0B34A7-F161-457D-94B2-7075EAEA0914}">
      <dgm:prSet/>
      <dgm:spPr/>
    </dgm:pt>
    <dgm:pt modelId="{BE1F439F-2F1E-41A2-9B94-88EB21528BAA}" type="pres">
      <dgm:prSet presAssocID="{C70E64CC-9779-4534-B3F4-863E1D36E23A}" presName="arrowDiagram" presStyleCnt="0">
        <dgm:presLayoutVars>
          <dgm:chMax val="5"/>
          <dgm:dir/>
          <dgm:resizeHandles val="exact"/>
        </dgm:presLayoutVars>
      </dgm:prSet>
      <dgm:spPr/>
    </dgm:pt>
    <dgm:pt modelId="{C8BEFC69-943F-404B-BD71-0F948BBF8BFD}" type="pres">
      <dgm:prSet presAssocID="{C70E64CC-9779-4534-B3F4-863E1D36E23A}" presName="arrow" presStyleLbl="bgShp" presStyleIdx="0" presStyleCnt="1"/>
      <dgm:spPr/>
    </dgm:pt>
    <dgm:pt modelId="{ED48206B-A2FE-4B88-9E92-BD0247C30B6C}" type="pres">
      <dgm:prSet presAssocID="{C70E64CC-9779-4534-B3F4-863E1D36E23A}" presName="arrowDiagram3" presStyleCnt="0"/>
      <dgm:spPr/>
    </dgm:pt>
    <dgm:pt modelId="{5D6F39CF-9061-4AE7-B258-ED080601F454}" type="pres">
      <dgm:prSet presAssocID="{3EEC260C-D893-4DD1-9031-D9DB1E1A4E31}" presName="bullet3a" presStyleLbl="node1" presStyleIdx="0" presStyleCnt="3"/>
      <dgm:spPr/>
    </dgm:pt>
    <dgm:pt modelId="{AD352F18-513E-4349-8D22-646D041B2B7C}" type="pres">
      <dgm:prSet presAssocID="{3EEC260C-D893-4DD1-9031-D9DB1E1A4E31}" presName="textBox3a" presStyleLbl="revTx" presStyleIdx="0" presStyleCnt="3">
        <dgm:presLayoutVars>
          <dgm:bulletEnabled val="1"/>
        </dgm:presLayoutVars>
      </dgm:prSet>
      <dgm:spPr/>
    </dgm:pt>
    <dgm:pt modelId="{AC459739-9D44-46AC-88B2-C0771D9B7F95}" type="pres">
      <dgm:prSet presAssocID="{E98A3918-A288-415B-92DE-D3328BB0AD06}" presName="bullet3b" presStyleLbl="node1" presStyleIdx="1" presStyleCnt="3"/>
      <dgm:spPr/>
    </dgm:pt>
    <dgm:pt modelId="{5649E8D1-8D7A-46F6-93E1-784B0B8A1593}" type="pres">
      <dgm:prSet presAssocID="{E98A3918-A288-415B-92DE-D3328BB0AD06}" presName="textBox3b" presStyleLbl="revTx" presStyleIdx="1" presStyleCnt="3">
        <dgm:presLayoutVars>
          <dgm:bulletEnabled val="1"/>
        </dgm:presLayoutVars>
      </dgm:prSet>
      <dgm:spPr/>
    </dgm:pt>
    <dgm:pt modelId="{F1067AF6-192F-4D29-9AEC-9C0F1455175D}" type="pres">
      <dgm:prSet presAssocID="{D5A3EB18-A00A-495C-910A-C7C68CC00C5E}" presName="bullet3c" presStyleLbl="node1" presStyleIdx="2" presStyleCnt="3"/>
      <dgm:spPr/>
    </dgm:pt>
    <dgm:pt modelId="{542C86A4-3352-4953-A9F6-75C85992A7AA}" type="pres">
      <dgm:prSet presAssocID="{D5A3EB18-A00A-495C-910A-C7C68CC00C5E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B3FA230F-92FC-4161-9C41-806C3429A2D6}" type="presOf" srcId="{2C7B4E7E-0C98-4C4C-9030-05E018DD33B2}" destId="{5649E8D1-8D7A-46F6-93E1-784B0B8A1593}" srcOrd="0" destOrd="2" presId="urn:microsoft.com/office/officeart/2005/8/layout/arrow2"/>
    <dgm:cxn modelId="{1F0B1F17-D63A-4E05-B9AC-4F6675107582}" type="presOf" srcId="{3EEC260C-D893-4DD1-9031-D9DB1E1A4E31}" destId="{AD352F18-513E-4349-8D22-646D041B2B7C}" srcOrd="0" destOrd="0" presId="urn:microsoft.com/office/officeart/2005/8/layout/arrow2"/>
    <dgm:cxn modelId="{4411FF1C-A895-48E3-ACF6-873C74E39E63}" srcId="{C70E64CC-9779-4534-B3F4-863E1D36E23A}" destId="{D5A3EB18-A00A-495C-910A-C7C68CC00C5E}" srcOrd="2" destOrd="0" parTransId="{B05043F5-DA2A-425F-81BA-390684440E9F}" sibTransId="{2DD911BD-A848-4446-9896-BC9FAD8461A2}"/>
    <dgm:cxn modelId="{EA1BE522-767E-424F-BC53-0E95CADB1D9C}" srcId="{C70E64CC-9779-4534-B3F4-863E1D36E23A}" destId="{E98A3918-A288-415B-92DE-D3328BB0AD06}" srcOrd="1" destOrd="0" parTransId="{AA3326AE-D187-4CA4-96EE-0D91F7F681F5}" sibTransId="{4C528D4D-0D10-44A2-AF36-64D957156DBE}"/>
    <dgm:cxn modelId="{3571F627-02D9-435B-A354-34190450DE19}" type="presOf" srcId="{E98A3918-A288-415B-92DE-D3328BB0AD06}" destId="{5649E8D1-8D7A-46F6-93E1-784B0B8A1593}" srcOrd="0" destOrd="0" presId="urn:microsoft.com/office/officeart/2005/8/layout/arrow2"/>
    <dgm:cxn modelId="{0E0D8E47-3937-45F4-8DB3-7CCC68803F41}" srcId="{D5A3EB18-A00A-495C-910A-C7C68CC00C5E}" destId="{10244F9A-0F17-470C-8A63-B4924065A765}" srcOrd="0" destOrd="0" parTransId="{E1CE6F3B-4813-44D0-B994-48EB968CC8E4}" sibTransId="{A48183C7-E2F1-492C-A036-0997401475FB}"/>
    <dgm:cxn modelId="{E16B5F7F-C057-42C6-9A59-FF76FC09316D}" type="presOf" srcId="{D5A3EB18-A00A-495C-910A-C7C68CC00C5E}" destId="{542C86A4-3352-4953-A9F6-75C85992A7AA}" srcOrd="0" destOrd="0" presId="urn:microsoft.com/office/officeart/2005/8/layout/arrow2"/>
    <dgm:cxn modelId="{3837D980-9692-4FB5-84F0-127B8C85A521}" type="presOf" srcId="{221B289C-086C-4969-9AAB-D06C3D507468}" destId="{542C86A4-3352-4953-A9F6-75C85992A7AA}" srcOrd="0" destOrd="2" presId="urn:microsoft.com/office/officeart/2005/8/layout/arrow2"/>
    <dgm:cxn modelId="{12578C89-FD78-426F-A0B1-9E1F3451D28C}" srcId="{C70E64CC-9779-4534-B3F4-863E1D36E23A}" destId="{3EEC260C-D893-4DD1-9031-D9DB1E1A4E31}" srcOrd="0" destOrd="0" parTransId="{3CDF855A-3E60-4733-BBF9-1B67FBB47B78}" sibTransId="{4F6D5BE3-6E08-4E68-B49E-E13BD39B76AF}"/>
    <dgm:cxn modelId="{112C0490-AD66-4C53-BE7B-69F64224A583}" type="presOf" srcId="{10244F9A-0F17-470C-8A63-B4924065A765}" destId="{542C86A4-3352-4953-A9F6-75C85992A7AA}" srcOrd="0" destOrd="1" presId="urn:microsoft.com/office/officeart/2005/8/layout/arrow2"/>
    <dgm:cxn modelId="{4FE38798-61F2-4603-8571-562C85FF81A3}" type="presOf" srcId="{C70E64CC-9779-4534-B3F4-863E1D36E23A}" destId="{BE1F439F-2F1E-41A2-9B94-88EB21528BAA}" srcOrd="0" destOrd="0" presId="urn:microsoft.com/office/officeart/2005/8/layout/arrow2"/>
    <dgm:cxn modelId="{6E0B34A7-F161-457D-94B2-7075EAEA0914}" srcId="{E98A3918-A288-415B-92DE-D3328BB0AD06}" destId="{2C7B4E7E-0C98-4C4C-9030-05E018DD33B2}" srcOrd="1" destOrd="0" parTransId="{051B734A-96DA-45F4-8A21-35BBE3E8E6D4}" sibTransId="{6FF2A04B-5D60-4386-B148-B48967F73C8B}"/>
    <dgm:cxn modelId="{80F475AD-2F40-4DDB-AD71-8B22A256833C}" type="presOf" srcId="{5431A864-ABAB-4B6C-9300-E869504E01F7}" destId="{5649E8D1-8D7A-46F6-93E1-784B0B8A1593}" srcOrd="0" destOrd="1" presId="urn:microsoft.com/office/officeart/2005/8/layout/arrow2"/>
    <dgm:cxn modelId="{AC6673B4-CB51-4483-B4FE-2DAADFB0CD7F}" srcId="{D5A3EB18-A00A-495C-910A-C7C68CC00C5E}" destId="{221B289C-086C-4969-9AAB-D06C3D507468}" srcOrd="1" destOrd="0" parTransId="{40DA7C03-90C3-4740-9037-4E69FD952202}" sibTransId="{1D7C4086-2762-4551-9009-977E625A3DC1}"/>
    <dgm:cxn modelId="{A7E013C6-8422-4206-A0B4-3FC197DE09D2}" srcId="{E98A3918-A288-415B-92DE-D3328BB0AD06}" destId="{5431A864-ABAB-4B6C-9300-E869504E01F7}" srcOrd="0" destOrd="0" parTransId="{1E79E49F-626B-4074-8887-464C26B3822A}" sibTransId="{668C4723-8025-4D44-91FA-6CD5797A218F}"/>
    <dgm:cxn modelId="{B2BBA22B-08D4-4D18-8802-FBFC350C80EC}" type="presParOf" srcId="{BE1F439F-2F1E-41A2-9B94-88EB21528BAA}" destId="{C8BEFC69-943F-404B-BD71-0F948BBF8BFD}" srcOrd="0" destOrd="0" presId="urn:microsoft.com/office/officeart/2005/8/layout/arrow2"/>
    <dgm:cxn modelId="{EA9530F6-EF23-4BC7-8BF0-F8B47FA4D6A7}" type="presParOf" srcId="{BE1F439F-2F1E-41A2-9B94-88EB21528BAA}" destId="{ED48206B-A2FE-4B88-9E92-BD0247C30B6C}" srcOrd="1" destOrd="0" presId="urn:microsoft.com/office/officeart/2005/8/layout/arrow2"/>
    <dgm:cxn modelId="{0C8AB756-7F2A-48E2-B139-9CCAE3F6CC1C}" type="presParOf" srcId="{ED48206B-A2FE-4B88-9E92-BD0247C30B6C}" destId="{5D6F39CF-9061-4AE7-B258-ED080601F454}" srcOrd="0" destOrd="0" presId="urn:microsoft.com/office/officeart/2005/8/layout/arrow2"/>
    <dgm:cxn modelId="{8629D35E-1339-4A00-AE09-80C838032EF6}" type="presParOf" srcId="{ED48206B-A2FE-4B88-9E92-BD0247C30B6C}" destId="{AD352F18-513E-4349-8D22-646D041B2B7C}" srcOrd="1" destOrd="0" presId="urn:microsoft.com/office/officeart/2005/8/layout/arrow2"/>
    <dgm:cxn modelId="{3EB66923-40A2-4A5D-A3D1-276F066AEA1A}" type="presParOf" srcId="{ED48206B-A2FE-4B88-9E92-BD0247C30B6C}" destId="{AC459739-9D44-46AC-88B2-C0771D9B7F95}" srcOrd="2" destOrd="0" presId="urn:microsoft.com/office/officeart/2005/8/layout/arrow2"/>
    <dgm:cxn modelId="{7A5DD1C9-43C8-418B-A643-6B1DBBAB73EA}" type="presParOf" srcId="{ED48206B-A2FE-4B88-9E92-BD0247C30B6C}" destId="{5649E8D1-8D7A-46F6-93E1-784B0B8A1593}" srcOrd="3" destOrd="0" presId="urn:microsoft.com/office/officeart/2005/8/layout/arrow2"/>
    <dgm:cxn modelId="{8FA3F818-A56C-4B6A-80E3-C0C8BD75BEA9}" type="presParOf" srcId="{ED48206B-A2FE-4B88-9E92-BD0247C30B6C}" destId="{F1067AF6-192F-4D29-9AEC-9C0F1455175D}" srcOrd="4" destOrd="0" presId="urn:microsoft.com/office/officeart/2005/8/layout/arrow2"/>
    <dgm:cxn modelId="{9F0EA5EA-B59C-45FC-9C21-FFB8A5B4F460}" type="presParOf" srcId="{ED48206B-A2FE-4B88-9E92-BD0247C30B6C}" destId="{542C86A4-3352-4953-A9F6-75C85992A7A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EFC69-943F-404B-BD71-0F948BBF8BFD}">
      <dsp:nvSpPr>
        <dsp:cNvPr id="0" name=""/>
        <dsp:cNvSpPr/>
      </dsp:nvSpPr>
      <dsp:spPr>
        <a:xfrm>
          <a:off x="311149" y="0"/>
          <a:ext cx="7607300" cy="475456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F39CF-9061-4AE7-B258-ED080601F454}">
      <dsp:nvSpPr>
        <dsp:cNvPr id="0" name=""/>
        <dsp:cNvSpPr/>
      </dsp:nvSpPr>
      <dsp:spPr>
        <a:xfrm>
          <a:off x="1277276" y="3281599"/>
          <a:ext cx="197789" cy="1977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52F18-513E-4349-8D22-646D041B2B7C}">
      <dsp:nvSpPr>
        <dsp:cNvPr id="0" name=""/>
        <dsp:cNvSpPr/>
      </dsp:nvSpPr>
      <dsp:spPr>
        <a:xfrm>
          <a:off x="1376171" y="3380494"/>
          <a:ext cx="1772501" cy="1374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05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Conectar Arduino mediante USB</a:t>
          </a:r>
        </a:p>
      </dsp:txBody>
      <dsp:txXfrm>
        <a:off x="1376171" y="3380494"/>
        <a:ext cx="1772501" cy="1374068"/>
      </dsp:txXfrm>
    </dsp:sp>
    <dsp:sp modelId="{AC459739-9D44-46AC-88B2-C0771D9B7F95}">
      <dsp:nvSpPr>
        <dsp:cNvPr id="0" name=""/>
        <dsp:cNvSpPr/>
      </dsp:nvSpPr>
      <dsp:spPr>
        <a:xfrm>
          <a:off x="3023152" y="1989309"/>
          <a:ext cx="357543" cy="3575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9E8D1-8D7A-46F6-93E1-784B0B8A1593}">
      <dsp:nvSpPr>
        <dsp:cNvPr id="0" name=""/>
        <dsp:cNvSpPr/>
      </dsp:nvSpPr>
      <dsp:spPr>
        <a:xfrm>
          <a:off x="3201923" y="2168080"/>
          <a:ext cx="1825752" cy="2586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455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Instalar driver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Sólo si no se </a:t>
          </a:r>
          <a:r>
            <a:rPr lang="es-ES" sz="1900" kern="1200" dirty="0" err="1"/>
            <a:t>autoinstala</a:t>
          </a:r>
          <a:endParaRPr lang="es-E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encuentra en la carpeta del IDE</a:t>
          </a:r>
        </a:p>
      </dsp:txBody>
      <dsp:txXfrm>
        <a:off x="3201923" y="2168080"/>
        <a:ext cx="1825752" cy="2586482"/>
      </dsp:txXfrm>
    </dsp:sp>
    <dsp:sp modelId="{F1067AF6-192F-4D29-9AEC-9C0F1455175D}">
      <dsp:nvSpPr>
        <dsp:cNvPr id="0" name=""/>
        <dsp:cNvSpPr/>
      </dsp:nvSpPr>
      <dsp:spPr>
        <a:xfrm>
          <a:off x="5122767" y="1202904"/>
          <a:ext cx="494474" cy="4944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C86A4-3352-4953-A9F6-75C85992A7AA}">
      <dsp:nvSpPr>
        <dsp:cNvPr id="0" name=""/>
        <dsp:cNvSpPr/>
      </dsp:nvSpPr>
      <dsp:spPr>
        <a:xfrm>
          <a:off x="5370004" y="1450141"/>
          <a:ext cx="1825752" cy="3304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012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Abrir IDE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/>
            <a:t>Herramientas -&gt; Tarjeta -&gt; Arduino UNO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/>
            <a:t>Herramientas -&gt; Puerto Serie -&gt; COM#</a:t>
          </a:r>
        </a:p>
      </dsp:txBody>
      <dsp:txXfrm>
        <a:off x="5370004" y="1450141"/>
        <a:ext cx="1825752" cy="3304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3B7F4-D2A8-4A98-BA4E-AA7D6E35EBC2}" type="datetimeFigureOut">
              <a:rPr lang="es-ES" smtClean="0"/>
              <a:t>10/03/2024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CA794-9195-4D66-A621-59AA33F273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4689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914400" lvl="1" indent="-317500">
              <a:buClr>
                <a:srgbClr val="000000"/>
              </a:buClr>
              <a:buSzPct val="127272"/>
              <a:buFont typeface="Courier New"/>
              <a:buChar char="o"/>
            </a:pPr>
            <a:r>
              <a:rPr sz="1100"/>
              <a:t>
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099158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26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70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4840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6970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56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98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27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03"/>
            <a:ext cx="8079114" cy="5987097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3657600" y="6143822"/>
            <a:ext cx="53976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de</a:t>
            </a:r>
            <a:r>
              <a:rPr lang="es-ES" sz="4000" b="1" cap="none" spc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 </a:t>
            </a:r>
            <a:r>
              <a:rPr lang="es-ES" sz="4000" b="1" cap="none" spc="0" baseline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makers</a:t>
            </a:r>
            <a:r>
              <a:rPr lang="es-ES" sz="4000" b="1" cap="none" spc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 para </a:t>
            </a:r>
            <a:r>
              <a:rPr lang="es-ES" sz="4000" b="1" cap="none" spc="0" baseline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makers</a:t>
            </a:r>
            <a:endParaRPr lang="es-E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sels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257800"/>
            <a:ext cx="778232" cy="11001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375112"/>
            <a:ext cx="763398" cy="8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00000" y="4479503"/>
            <a:ext cx="5508000" cy="461665"/>
          </a:xfrm>
          <a:prstGeom prst="rect">
            <a:avLst/>
          </a:prstGeom>
          <a:gradFill>
            <a:gsLst>
              <a:gs pos="0">
                <a:srgbClr val="009AFF"/>
              </a:gs>
              <a:gs pos="100000">
                <a:srgbClr val="005E9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rmAutofit/>
          </a:bodyPr>
          <a:lstStyle>
            <a:lvl1pPr algn="l">
              <a:defRPr lang="en-US" sz="2400" b="1" kern="1200" spc="-150" dirty="0">
                <a:gradFill>
                  <a:gsLst>
                    <a:gs pos="0">
                      <a:schemeClr val="bg1"/>
                    </a:gs>
                    <a:gs pos="100000">
                      <a:srgbClr val="79C9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r">
              <a:spcBef>
                <a:spcPct val="20000"/>
              </a:spcBef>
              <a:buFont typeface="Arial" pitchFamily="34" charset="0"/>
            </a:pP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4800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10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1800000" y="4933890"/>
            <a:ext cx="5508000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es-ES" sz="2000" b="1" kern="1200" spc="-15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s-ES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r">
              <a:buNone/>
            </a:pPr>
            <a:r>
              <a:rPr lang="es-ES" dirty="0"/>
              <a:t>SUBTÍTULO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7772400" y="6400800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 lang="en-US" sz="1600" smtClean="0">
                <a:solidFill>
                  <a:schemeClr val="bg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pPr algn="ctr"/>
            <a:fld id="{41B22B7B-F849-4AB3-9F95-0DADF8D55DF0}" type="slidenum">
              <a:rPr lang="es-ES" smtClean="0"/>
              <a:pPr algn="ctr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457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924E2DF-5549-40A9-B606-886BD3BA46A0}" type="datetime1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893D6B4-AD04-4CF4-B0C6-42FC76C925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84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39" y="357810"/>
            <a:ext cx="8072120" cy="533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50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(inici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9"/>
          <a:stretch/>
        </p:blipFill>
        <p:spPr>
          <a:xfrm>
            <a:off x="0" y="76200"/>
            <a:ext cx="3082495" cy="6172200"/>
          </a:xfrm>
          <a:prstGeom prst="rect">
            <a:avLst/>
          </a:prstGeom>
        </p:spPr>
      </p:pic>
      <p:sp>
        <p:nvSpPr>
          <p:cNvPr id="8" name="Rectángulo 7"/>
          <p:cNvSpPr/>
          <p:nvPr userDrawn="1"/>
        </p:nvSpPr>
        <p:spPr>
          <a:xfrm>
            <a:off x="1" y="0"/>
            <a:ext cx="3124200" cy="6248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 userDrawn="1"/>
        </p:nvSpPr>
        <p:spPr>
          <a:xfrm>
            <a:off x="8243900" y="0"/>
            <a:ext cx="900100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2202359"/>
            <a:ext cx="8053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en-US" sz="4400" b="1" spc="-1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82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r"/>
            <a:r>
              <a:rPr lang="en-US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838271"/>
            <a:ext cx="8055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7200" spc="-500">
                <a:gradFill>
                  <a:gsLst>
                    <a:gs pos="0">
                      <a:srgbClr val="009AFF"/>
                    </a:gs>
                    <a:gs pos="100000">
                      <a:srgbClr val="005E9E"/>
                    </a:gs>
                  </a:gsLst>
                  <a:lin ang="5400000" scaled="0"/>
                </a:gradFill>
                <a:latin typeface="Arial Black" pitchFamily="34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TÍTULO</a:t>
            </a:r>
          </a:p>
        </p:txBody>
      </p:sp>
      <p:sp>
        <p:nvSpPr>
          <p:cNvPr id="18" name="17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7133842" y="5410200"/>
            <a:ext cx="1531188" cy="36881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vert="horz" wrap="square" rtlCol="0">
            <a:spAutoFit/>
          </a:bodyPr>
          <a:lstStyle>
            <a:lvl1pPr marL="0" indent="0" algn="r">
              <a:buNone/>
              <a:defRPr lang="es-ES" sz="2200" i="1" strike="noStrike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171450" indent="0">
              <a:buNone/>
              <a:defRPr lang="es-ES" sz="180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 marL="685800" indent="0">
              <a:buNone/>
              <a:defRPr lang="es-ES" sz="180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143000" indent="0">
              <a:buNone/>
              <a:defRPr lang="es-ES" sz="180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 marL="1600200" indent="0">
              <a:buNone/>
              <a:defRPr lang="es-ES" sz="18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algn="r">
              <a:lnSpc>
                <a:spcPts val="2100"/>
              </a:lnSpc>
            </a:pPr>
            <a:r>
              <a:rPr lang="es-ES" dirty="0"/>
              <a:t>Autor(es)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7772400" y="6400800"/>
            <a:ext cx="838200" cy="365125"/>
          </a:xfrm>
          <a:prstGeom prst="rect">
            <a:avLst/>
          </a:prstGeom>
        </p:spPr>
        <p:txBody>
          <a:bodyPr/>
          <a:lstStyle/>
          <a:p>
            <a:fld id="{41B22B7B-F849-4AB3-9F95-0DADF8D55DF0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5 Rectángulo"/>
          <p:cNvSpPr/>
          <p:nvPr/>
        </p:nvSpPr>
        <p:spPr>
          <a:xfrm>
            <a:off x="7236296" y="6381328"/>
            <a:ext cx="180020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999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(inici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 userDrawn="1"/>
        </p:nvSpPr>
        <p:spPr>
          <a:xfrm>
            <a:off x="8243900" y="0"/>
            <a:ext cx="900100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86200" y="2949714"/>
            <a:ext cx="5105400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lvl1pPr marL="0" indent="0" algn="l">
              <a:buNone/>
              <a:defRPr lang="en-US" sz="4000" b="1" spc="-1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82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r"/>
            <a:r>
              <a:rPr lang="en-US" dirty="0"/>
              <a:t>SUBTÍTULO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7772400" y="6400800"/>
            <a:ext cx="838200" cy="365125"/>
          </a:xfrm>
          <a:prstGeom prst="rect">
            <a:avLst/>
          </a:prstGeom>
        </p:spPr>
        <p:txBody>
          <a:bodyPr/>
          <a:lstStyle/>
          <a:p>
            <a:fld id="{41B22B7B-F849-4AB3-9F95-0DADF8D55DF0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5 Rectángulo"/>
          <p:cNvSpPr/>
          <p:nvPr/>
        </p:nvSpPr>
        <p:spPr>
          <a:xfrm>
            <a:off x="7236296" y="6381328"/>
            <a:ext cx="180020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76200"/>
            <a:ext cx="5717683" cy="42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8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6200"/>
            <a:ext cx="8229600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009AFF"/>
                    </a:gs>
                    <a:gs pos="100000">
                      <a:srgbClr val="005E9E"/>
                    </a:gs>
                  </a:gsLst>
                  <a:lin ang="5400000" scaled="0"/>
                </a:gradFill>
              </a:defRPr>
            </a:lvl1pPr>
          </a:lstStyle>
          <a:p>
            <a:pPr marL="0" lvl="0" algn="l"/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14400"/>
            <a:ext cx="8229600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r">
              <a:buNone/>
              <a:defRPr lang="es-ES" sz="2000" b="1" spc="-15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s-ES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r"/>
            <a:r>
              <a:rPr lang="es-ES" dirty="0"/>
              <a:t>SUBTÍTULO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7772400" y="6400800"/>
            <a:ext cx="838200" cy="340567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fld id="{41B22B7B-F849-4AB3-9F95-0DADF8D55DF0}" type="slidenum">
              <a:rPr lang="en-US" smtClean="0"/>
              <a:pPr/>
              <a:t>‹Nº›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911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6200"/>
            <a:ext cx="8229600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sz="4800" b="0" kern="1200" spc="-15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009AFF"/>
                    </a:gs>
                    <a:gs pos="100000">
                      <a:srgbClr val="005E9E"/>
                    </a:gs>
                  </a:gsLst>
                  <a:lin ang="5400000" scaled="0"/>
                </a:gradFill>
                <a:latin typeface="Arial Black" pitchFamily="34" charset="0"/>
                <a:ea typeface="+mn-ea"/>
                <a:cs typeface="+mn-cs"/>
              </a:defRPr>
            </a:lvl1pPr>
          </a:lstStyle>
          <a:p>
            <a:pPr marL="0" lvl="0" algn="l"/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8307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8307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10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14400"/>
            <a:ext cx="8229600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457200" indent="-457200" algn="r">
              <a:buFont typeface="+mj-lt"/>
              <a:buNone/>
              <a:defRPr lang="es-ES" sz="2000" b="1" kern="1200" spc="-15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s-ES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r"/>
            <a:r>
              <a:rPr lang="es-ES" dirty="0"/>
              <a:t>SUBTÍTULO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7772400" y="6400800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 lang="en-US" sz="1600" smtClean="0">
                <a:solidFill>
                  <a:schemeClr val="bg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pPr algn="ctr"/>
            <a:fld id="{41B22B7B-F849-4AB3-9F95-0DADF8D55DF0}" type="slidenum">
              <a:rPr lang="es-ES" smtClean="0"/>
              <a:pPr algn="ctr"/>
              <a:t>‹Nº›</a:t>
            </a:fld>
            <a:endParaRPr lang="es-ES"/>
          </a:p>
        </p:txBody>
      </p:sp>
      <p:cxnSp>
        <p:nvCxnSpPr>
          <p:cNvPr id="8" name="7 Conector recto"/>
          <p:cNvCxnSpPr/>
          <p:nvPr/>
        </p:nvCxnSpPr>
        <p:spPr>
          <a:xfrm>
            <a:off x="4572000" y="1556792"/>
            <a:ext cx="0" cy="4320480"/>
          </a:xfrm>
          <a:prstGeom prst="line">
            <a:avLst/>
          </a:prstGeom>
          <a:ln w="635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2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6200"/>
            <a:ext cx="8229600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sz="4800" b="0" kern="1200" spc="-15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009AFF"/>
                    </a:gs>
                    <a:gs pos="100000">
                      <a:srgbClr val="005E9E"/>
                    </a:gs>
                  </a:gsLst>
                  <a:lin ang="5400000" scaled="0"/>
                </a:gradFill>
                <a:latin typeface="Arial Black" pitchFamily="34" charset="0"/>
                <a:ea typeface="+mn-ea"/>
                <a:cs typeface="+mn-cs"/>
              </a:defRPr>
            </a:lvl1pPr>
          </a:lstStyle>
          <a:p>
            <a:pPr marL="0" lvl="0" algn="l"/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382713"/>
            <a:ext cx="4040188" cy="446087"/>
          </a:xfrm>
          <a:prstGeom prst="rect">
            <a:avLst/>
          </a:prstGeom>
          <a:gradFill>
            <a:gsLst>
              <a:gs pos="0">
                <a:srgbClr val="009AFF"/>
              </a:gs>
              <a:gs pos="100000">
                <a:srgbClr val="005E9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r">
              <a:buFont typeface="Arial" pitchFamily="34" charset="0"/>
              <a:buNone/>
              <a:defRPr lang="en-US" sz="2400" b="1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Arial Narrow" pitchFamily="34" charset="0"/>
              </a:defRPr>
            </a:lvl1pPr>
          </a:lstStyle>
          <a:p>
            <a:pPr marL="0" lvl="0" algn="r"/>
            <a:r>
              <a:rPr lang="en-US" dirty="0" err="1"/>
              <a:t>Región</a:t>
            </a:r>
            <a:r>
              <a:rPr lang="en-US" dirty="0"/>
              <a:t>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382713"/>
            <a:ext cx="4041775" cy="446087"/>
          </a:xfrm>
          <a:prstGeom prst="rect">
            <a:avLst/>
          </a:prstGeom>
          <a:gradFill>
            <a:gsLst>
              <a:gs pos="0">
                <a:srgbClr val="009AFF"/>
              </a:gs>
              <a:gs pos="100000">
                <a:srgbClr val="005E9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r">
              <a:buNone/>
              <a:defRPr lang="en-US" sz="2400" b="1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Arial Narrow" pitchFamily="34" charset="0"/>
              </a:defRPr>
            </a:lvl1pPr>
          </a:lstStyle>
          <a:p>
            <a:pPr marL="0" lvl="0" indent="0" algn="r"/>
            <a:r>
              <a:rPr lang="en-US" dirty="0" err="1"/>
              <a:t>Región</a:t>
            </a:r>
            <a:r>
              <a:rPr lang="en-US" dirty="0"/>
              <a:t>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572000" y="2060848"/>
            <a:ext cx="0" cy="3816424"/>
          </a:xfrm>
          <a:prstGeom prst="line">
            <a:avLst/>
          </a:prstGeom>
          <a:ln w="635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0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14400"/>
            <a:ext cx="8229600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r">
              <a:buFont typeface="Arial" pitchFamily="34" charset="0"/>
              <a:buNone/>
              <a:defRPr lang="es-ES" sz="2000" b="1" kern="1200" spc="-15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s-ES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r"/>
            <a:r>
              <a:rPr lang="es-ES" dirty="0"/>
              <a:t>SUBTÍTULO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7772400" y="6400800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 lang="en-US" sz="1600" smtClean="0">
                <a:solidFill>
                  <a:schemeClr val="bg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pPr algn="ctr"/>
            <a:fld id="{41B22B7B-F849-4AB3-9F95-0DADF8D55DF0}" type="slidenum">
              <a:rPr lang="es-ES" smtClean="0"/>
              <a:pPr algn="ctr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13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, sin texto o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6200"/>
            <a:ext cx="8229600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sz="4800" b="0" kern="1200" spc="-15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009AFF"/>
                    </a:gs>
                    <a:gs pos="100000">
                      <a:srgbClr val="005E9E"/>
                    </a:gs>
                  </a:gsLst>
                  <a:lin ang="5400000" scaled="0"/>
                </a:gradFill>
                <a:latin typeface="Arial Black" pitchFamily="34" charset="0"/>
                <a:ea typeface="+mn-ea"/>
                <a:cs typeface="+mn-cs"/>
              </a:defRPr>
            </a:lvl1pPr>
          </a:lstStyle>
          <a:p>
            <a:pPr marL="0" lvl="0" algn="l"/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10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14400"/>
            <a:ext cx="8229600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r">
              <a:buNone/>
              <a:defRPr lang="es-ES" sz="2000" b="1" kern="1200" spc="-15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s-ES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r"/>
            <a:r>
              <a:rPr lang="es-ES" dirty="0"/>
              <a:t>SUBTÍTULO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7772400" y="6400800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 lang="en-US" sz="1600" smtClean="0">
                <a:solidFill>
                  <a:schemeClr val="bg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pPr algn="ctr"/>
            <a:fld id="{41B22B7B-F849-4AB3-9F95-0DADF8D55DF0}" type="slidenum">
              <a:rPr lang="es-ES" smtClean="0"/>
              <a:pPr algn="ctr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21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7772400" y="6400800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 lang="en-US" sz="1600" smtClean="0">
                <a:solidFill>
                  <a:schemeClr val="bg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pPr algn="ctr"/>
            <a:fld id="{41B22B7B-F849-4AB3-9F95-0DADF8D55DF0}" type="slidenum">
              <a:rPr lang="es-ES" smtClean="0"/>
              <a:pPr algn="ctr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624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528935"/>
            <a:ext cx="3465513" cy="461665"/>
          </a:xfrm>
          <a:prstGeom prst="rect">
            <a:avLst/>
          </a:prstGeom>
          <a:gradFill>
            <a:gsLst>
              <a:gs pos="0">
                <a:srgbClr val="009AFF"/>
              </a:gs>
              <a:gs pos="100000">
                <a:srgbClr val="005E9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r">
              <a:defRPr lang="en-US" sz="2400" b="1" kern="1200" spc="-150" dirty="0">
                <a:gradFill>
                  <a:gsLst>
                    <a:gs pos="0">
                      <a:schemeClr val="bg1"/>
                    </a:gs>
                    <a:gs pos="100000">
                      <a:srgbClr val="79C9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r">
              <a:spcBef>
                <a:spcPct val="20000"/>
              </a:spcBef>
              <a:buFont typeface="Arial" pitchFamily="34" charset="0"/>
            </a:pP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47690"/>
            <a:ext cx="346680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r">
              <a:buNone/>
              <a:defRPr lang="es-ES" sz="1600" b="1" kern="1200" spc="-15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>
              <a:defRPr lang="es-ES" dirty="0" smtClean="0">
                <a:solidFill>
                  <a:schemeClr val="tx1"/>
                </a:solidFill>
                <a:latin typeface="+mn-lt"/>
                <a:cs typeface="+mn-cs"/>
              </a:defRPr>
            </a:lvl4pPr>
            <a:lvl5pPr>
              <a:defRPr lang="es-ES" dirty="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r"/>
            <a:r>
              <a:rPr lang="es-ES" dirty="0"/>
              <a:t>SUBTÍTULO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7772400" y="6400800"/>
            <a:ext cx="838200" cy="365125"/>
          </a:xfrm>
          <a:prstGeom prst="rect">
            <a:avLst/>
          </a:prstGeom>
        </p:spPr>
        <p:txBody>
          <a:bodyPr/>
          <a:lstStyle>
            <a:lvl1pPr>
              <a:defRPr lang="en-US" sz="1600" smtClean="0">
                <a:solidFill>
                  <a:schemeClr val="bg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pPr algn="ctr"/>
            <a:fld id="{41B22B7B-F849-4AB3-9F95-0DADF8D55DF0}" type="slidenum">
              <a:rPr lang="es-ES" smtClean="0"/>
              <a:pPr algn="ctr"/>
              <a:t>‹Nº›</a:t>
            </a:fld>
            <a:endParaRPr lang="es-ES"/>
          </a:p>
        </p:txBody>
      </p:sp>
      <p:cxnSp>
        <p:nvCxnSpPr>
          <p:cNvPr id="8" name="7 Conector recto"/>
          <p:cNvCxnSpPr/>
          <p:nvPr/>
        </p:nvCxnSpPr>
        <p:spPr>
          <a:xfrm>
            <a:off x="3528000" y="1548000"/>
            <a:ext cx="0" cy="4392488"/>
          </a:xfrm>
          <a:prstGeom prst="line">
            <a:avLst/>
          </a:prstGeom>
          <a:ln w="635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5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theme" Target="../theme/theme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FFFF"/>
            </a:gs>
            <a:gs pos="3000">
              <a:srgbClr val="93D3FF"/>
            </a:gs>
            <a:gs pos="19000">
              <a:schemeClr val="bg1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85"/>
          <a:stretch/>
        </p:blipFill>
        <p:spPr>
          <a:xfrm>
            <a:off x="5584230" y="3962401"/>
            <a:ext cx="3559770" cy="2895600"/>
          </a:xfrm>
          <a:prstGeom prst="rect">
            <a:avLst/>
          </a:prstGeom>
        </p:spPr>
      </p:pic>
      <p:sp>
        <p:nvSpPr>
          <p:cNvPr id="12" name="Rectángulo 11"/>
          <p:cNvSpPr/>
          <p:nvPr userDrawn="1"/>
        </p:nvSpPr>
        <p:spPr>
          <a:xfrm>
            <a:off x="5584230" y="3962401"/>
            <a:ext cx="3559770" cy="28956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 userDrawn="1"/>
        </p:nvSpPr>
        <p:spPr>
          <a:xfrm>
            <a:off x="0" y="6288600"/>
            <a:ext cx="9144000" cy="36000"/>
          </a:xfrm>
          <a:prstGeom prst="rect">
            <a:avLst/>
          </a:prstGeom>
          <a:gradFill flip="none" rotWithShape="1">
            <a:gsLst>
              <a:gs pos="0">
                <a:srgbClr val="005E9E"/>
              </a:gs>
              <a:gs pos="50000">
                <a:srgbClr val="009AFF"/>
              </a:gs>
              <a:gs pos="100000">
                <a:srgbClr val="009AFF"/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648199" y="6425967"/>
            <a:ext cx="2183061" cy="3789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http://</a:t>
            </a:r>
            <a:r>
              <a:rPr lang="en-US" sz="1400" dirty="0">
                <a:solidFill>
                  <a:srgbClr val="009AFF"/>
                </a:solidFill>
              </a:rPr>
              <a:t>smartopenlab</a:t>
            </a:r>
            <a:r>
              <a:rPr lang="en-US" sz="1400" dirty="0"/>
              <a:t>.com</a:t>
            </a:r>
          </a:p>
          <a:p>
            <a:pPr algn="l"/>
            <a:r>
              <a:rPr lang="en-US" sz="1400" dirty="0"/>
              <a:t>@</a:t>
            </a:r>
            <a:r>
              <a:rPr lang="en-US" sz="1400" dirty="0" err="1">
                <a:solidFill>
                  <a:srgbClr val="009AFF"/>
                </a:solidFill>
              </a:rPr>
              <a:t>SolEpcc</a:t>
            </a:r>
            <a:endParaRPr lang="en-US" sz="1400" dirty="0">
              <a:solidFill>
                <a:srgbClr val="009AFF"/>
              </a:solidFill>
            </a:endParaRPr>
          </a:p>
        </p:txBody>
      </p:sp>
      <p:sp>
        <p:nvSpPr>
          <p:cNvPr id="9" name="Chevron 10">
            <a:hlinkClick r:id="" action="ppaction://hlinkshowjump?jump=nextslide"/>
          </p:cNvPr>
          <p:cNvSpPr/>
          <p:nvPr userDrawn="1"/>
        </p:nvSpPr>
        <p:spPr>
          <a:xfrm>
            <a:off x="8532440" y="6471947"/>
            <a:ext cx="181176" cy="219825"/>
          </a:xfrm>
          <a:prstGeom prst="chevron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12 Imagen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8" y="6362494"/>
            <a:ext cx="490467" cy="495506"/>
          </a:xfrm>
          <a:prstGeom prst="rect">
            <a:avLst/>
          </a:prstGeom>
        </p:spPr>
      </p:pic>
      <p:sp>
        <p:nvSpPr>
          <p:cNvPr id="17" name="Chevron 12">
            <a:hlinkClick r:id="" action="ppaction://hlinkshowjump?jump=previousslide"/>
          </p:cNvPr>
          <p:cNvSpPr/>
          <p:nvPr userDrawn="1"/>
        </p:nvSpPr>
        <p:spPr>
          <a:xfrm rot="10800000">
            <a:off x="7631184" y="6471946"/>
            <a:ext cx="181176" cy="219825"/>
          </a:xfrm>
          <a:prstGeom prst="chevron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18 Conector recto"/>
          <p:cNvCxnSpPr/>
          <p:nvPr userDrawn="1"/>
        </p:nvCxnSpPr>
        <p:spPr>
          <a:xfrm>
            <a:off x="1981200" y="6436800"/>
            <a:ext cx="0" cy="360000"/>
          </a:xfrm>
          <a:prstGeom prst="line">
            <a:avLst/>
          </a:prstGeom>
          <a:ln w="444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 userDrawn="1"/>
        </p:nvCxnSpPr>
        <p:spPr>
          <a:xfrm>
            <a:off x="4343400" y="6421800"/>
            <a:ext cx="0" cy="360000"/>
          </a:xfrm>
          <a:prstGeom prst="line">
            <a:avLst/>
          </a:prstGeom>
          <a:ln w="444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9 Conector recto"/>
          <p:cNvCxnSpPr/>
          <p:nvPr userDrawn="1"/>
        </p:nvCxnSpPr>
        <p:spPr>
          <a:xfrm>
            <a:off x="6858000" y="6400800"/>
            <a:ext cx="0" cy="360000"/>
          </a:xfrm>
          <a:prstGeom prst="line">
            <a:avLst/>
          </a:prstGeom>
          <a:ln w="444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53"/>
          <a:stretch/>
        </p:blipFill>
        <p:spPr>
          <a:xfrm>
            <a:off x="2438400" y="6354922"/>
            <a:ext cx="1375695" cy="50307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9"/>
          <a:stretch/>
        </p:blipFill>
        <p:spPr>
          <a:xfrm>
            <a:off x="936074" y="6324600"/>
            <a:ext cx="66412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5" r:id="rId2"/>
    <p:sldLayoutId id="214748367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7" r:id="rId11"/>
    <p:sldLayoutId id="214748367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4800" b="0" kern="1200" spc="-150" dirty="0">
          <a:gradFill>
            <a:gsLst>
              <a:gs pos="0">
                <a:srgbClr val="009AFF"/>
              </a:gs>
              <a:gs pos="100000">
                <a:srgbClr val="0082DA"/>
              </a:gs>
            </a:gsLst>
            <a:lin ang="5400000" scaled="0"/>
          </a:gradFill>
          <a:latin typeface="Arial Black" pitchFamily="34" charset="0"/>
          <a:ea typeface="+mn-ea"/>
          <a:cs typeface="+mn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03"/>
            <a:ext cx="8079114" cy="5987097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3733800" y="6143822"/>
            <a:ext cx="53976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de</a:t>
            </a:r>
            <a:r>
              <a:rPr lang="es-ES" sz="4000" b="1" cap="none" spc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 </a:t>
            </a:r>
            <a:r>
              <a:rPr lang="es-ES" sz="4000" b="1" cap="none" spc="0" baseline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makers</a:t>
            </a:r>
            <a:r>
              <a:rPr lang="es-ES" sz="4000" b="1" cap="none" spc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 para </a:t>
            </a:r>
            <a:r>
              <a:rPr lang="es-ES" sz="4000" b="1" cap="none" spc="0" baseline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ussels" pitchFamily="2" charset="0"/>
              </a:rPr>
              <a:t>makers</a:t>
            </a:r>
            <a:endParaRPr lang="es-E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ussels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257800"/>
            <a:ext cx="778232" cy="11001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375112"/>
            <a:ext cx="763398" cy="8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0087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ostmagazine.com/compost-scienc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vmaker.tw/archives/2030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hyperlink" Target="https://vmaker.tw/archives/20302" TargetMode="Externa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30.png"/><Relationship Id="rId3" Type="http://schemas.openxmlformats.org/officeDocument/2006/relationships/hyperlink" Target="http://www.netambulo.com/fiebre-del-sabado-noche-el-musical-mas-marchoso-y-efervescente-de-la-decada/" TargetMode="External"/><Relationship Id="rId7" Type="http://schemas.openxmlformats.org/officeDocument/2006/relationships/image" Target="../media/image38.png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-nc-sa/3.0/" TargetMode="External"/><Relationship Id="rId10" Type="http://schemas.openxmlformats.org/officeDocument/2006/relationships/hyperlink" Target="http://pequesypecas.blogspot.com/2011/12/villancicos-musica-navidena-ven-cantar.html" TargetMode="External"/><Relationship Id="rId4" Type="http://schemas.openxmlformats.org/officeDocument/2006/relationships/hyperlink" Target="https://vmaker.tw/archives/20302" TargetMode="External"/><Relationship Id="rId9" Type="http://schemas.openxmlformats.org/officeDocument/2006/relationships/image" Target="../media/image40.gif"/><Relationship Id="rId1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://www.embarcados.com.br/microcontrolador/" TargetMode="External"/><Relationship Id="rId7" Type="http://schemas.openxmlformats.org/officeDocument/2006/relationships/hyperlink" Target="https://sinfallas.wordpress.com/2015/09/12/hoy-es-el-dia-del-programador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Arduino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AA5B800-6EF3-92AC-A9CE-2439D98A1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9259" y="152400"/>
            <a:ext cx="7945482" cy="60915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A89E39-DBD8-0BE5-9821-6E03125BD6E1}"/>
              </a:ext>
            </a:extLst>
          </p:cNvPr>
          <p:cNvSpPr txBox="1"/>
          <p:nvPr/>
        </p:nvSpPr>
        <p:spPr>
          <a:xfrm>
            <a:off x="857250" y="6046143"/>
            <a:ext cx="74295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900" dirty="0">
                <a:hlinkClick r:id="rId3" tooltip="https://www.compostmagazine.com/compost-science/"/>
              </a:rPr>
              <a:t>Esta </a:t>
            </a:r>
            <a:r>
              <a:rPr lang="en-US" sz="900" dirty="0" err="1">
                <a:hlinkClick r:id="rId3" tooltip="https://www.compostmagazine.com/compost-science/"/>
              </a:rPr>
              <a:t>foto</a:t>
            </a:r>
            <a:r>
              <a:rPr lang="en-US" sz="900" dirty="0"/>
              <a:t> de Autor </a:t>
            </a:r>
            <a:r>
              <a:rPr lang="en-US" sz="900" dirty="0" err="1"/>
              <a:t>desconocido</a:t>
            </a:r>
            <a:r>
              <a:rPr lang="en-US" sz="900" dirty="0"/>
              <a:t> </a:t>
            </a:r>
            <a:r>
              <a:rPr lang="en-US" sz="900" dirty="0" err="1"/>
              <a:t>está</a:t>
            </a:r>
            <a:r>
              <a:rPr lang="en-US" sz="900" dirty="0"/>
              <a:t> bajo </a:t>
            </a:r>
            <a:r>
              <a:rPr lang="en-US" sz="900" dirty="0" err="1"/>
              <a:t>licencia</a:t>
            </a:r>
            <a:r>
              <a:rPr lang="en-US" sz="900" dirty="0"/>
              <a:t>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9A7CB2-A985-18AF-107F-CB43D59553EA}"/>
              </a:ext>
            </a:extLst>
          </p:cNvPr>
          <p:cNvSpPr/>
          <p:nvPr/>
        </p:nvSpPr>
        <p:spPr>
          <a:xfrm>
            <a:off x="1978971" y="1600200"/>
            <a:ext cx="5070619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Controlar:</a:t>
            </a:r>
          </a:p>
          <a:p>
            <a:pPr algn="ctr"/>
            <a:r>
              <a:rPr lang="es-E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-Temperatura</a:t>
            </a:r>
          </a:p>
          <a:p>
            <a:pPr algn="ctr"/>
            <a:r>
              <a: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-Luz</a:t>
            </a:r>
          </a:p>
          <a:p>
            <a:pPr algn="ctr"/>
            <a:r>
              <a:rPr lang="es-E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-Dar avisos:</a:t>
            </a:r>
          </a:p>
          <a:p>
            <a:pPr algn="ctr"/>
            <a:r>
              <a: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Sonido y </a:t>
            </a:r>
            <a:r>
              <a:rPr lang="es-E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LEDs</a:t>
            </a:r>
            <a:endParaRPr lang="es-E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088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duino.cc/en/uploads/Tutorial/ExampleCircuit_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39446"/>
            <a:ext cx="3962400" cy="417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prototipado</a:t>
            </a:r>
            <a:endParaRPr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Directa</a:t>
            </a:r>
            <a:endParaRPr lang="es-ES" dirty="0"/>
          </a:p>
        </p:txBody>
      </p:sp>
      <p:pic>
        <p:nvPicPr>
          <p:cNvPr id="36866" name="Picture 2" descr="Arduino Budget Pack - Click Image to Clo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84839" y="2743200"/>
            <a:ext cx="4806761" cy="3359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515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prototipado</a:t>
            </a:r>
            <a:endParaRPr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Problemas</a:t>
            </a:r>
            <a:r>
              <a:rPr lang="en-US" dirty="0"/>
              <a:t>: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ciertos</a:t>
            </a:r>
            <a:r>
              <a:rPr lang="en-US" dirty="0"/>
              <a:t> </a:t>
            </a:r>
            <a:r>
              <a:rPr lang="en-US" dirty="0" err="1"/>
              <a:t>conocimientos</a:t>
            </a:r>
            <a:r>
              <a:rPr lang="en-US" dirty="0"/>
              <a:t> y </a:t>
            </a:r>
            <a:r>
              <a:rPr lang="en-US" dirty="0" err="1"/>
              <a:t>habilidades</a:t>
            </a:r>
            <a:endParaRPr lang="es-ES" dirty="0"/>
          </a:p>
        </p:txBody>
      </p:sp>
      <p:pic>
        <p:nvPicPr>
          <p:cNvPr id="50178" name="Picture 2" descr="Color Code Gui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69613"/>
            <a:ext cx="3657600" cy="3091816"/>
          </a:xfrm>
          <a:prstGeom prst="rect">
            <a:avLst/>
          </a:prstGeom>
          <a:noFill/>
        </p:spPr>
      </p:pic>
      <p:pic>
        <p:nvPicPr>
          <p:cNvPr id="2050" name="Picture 2" descr="http://3.bp.blogspot.com/-1h2tZjQtsQM/Ttj-P352HHI/AAAAAAAABLs/2KsFWL3yNQY/s400/Sin+t%25C3%25ADtul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29527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erra.es/personal4/quique.fernand/bricolaje/images/materia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03" y="1369613"/>
            <a:ext cx="2539172" cy="22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05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prototipado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Escudos de aprendizaje…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B0ECFB-63FB-433B-8DB2-FB5F606E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46521"/>
            <a:ext cx="6781801" cy="500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Entrada: INPUT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Objetivo: leer estado de un botón</a:t>
            </a:r>
          </a:p>
          <a:p>
            <a:pPr lvl="1"/>
            <a:r>
              <a:rPr lang="es-ES" dirty="0"/>
              <a:t>Botón</a:t>
            </a:r>
          </a:p>
          <a:p>
            <a:pPr lvl="1"/>
            <a:r>
              <a:rPr lang="es-ES" dirty="0"/>
              <a:t>Sensor puerta compostera</a:t>
            </a:r>
          </a:p>
          <a:p>
            <a:pPr marL="400050" lvl="1" indent="0">
              <a:buNone/>
            </a:pPr>
            <a:r>
              <a:rPr lang="es-ES" dirty="0"/>
              <a:t>….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s-ES" dirty="0"/>
              <a:t>(#,</a:t>
            </a:r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   # es el número de pin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8307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solidFill>
                  <a:schemeClr val="accent4">
                    <a:lumMod val="75000"/>
                  </a:schemeClr>
                </a:solidFill>
              </a:rPr>
              <a:t>#define </a:t>
            </a:r>
            <a:r>
              <a:rPr lang="es-ES" sz="2000" dirty="0">
                <a:solidFill>
                  <a:srgbClr val="E46C0A"/>
                </a:solidFill>
              </a:rPr>
              <a:t>SW1</a:t>
            </a:r>
            <a:r>
              <a:rPr lang="es-ES" sz="2000" dirty="0"/>
              <a:t> </a:t>
            </a:r>
            <a:r>
              <a:rPr lang="es-ES" sz="2000" dirty="0">
                <a:solidFill>
                  <a:srgbClr val="558ED5"/>
                </a:solidFill>
              </a:rPr>
              <a:t>2 </a:t>
            </a:r>
            <a:r>
              <a:rPr lang="es-ES" sz="2000" dirty="0"/>
              <a:t>// · Cambiar por 3</a:t>
            </a:r>
            <a:br>
              <a:rPr lang="es-ES" sz="2000" dirty="0"/>
            </a:br>
            <a:endParaRPr lang="es-ES" sz="2000" dirty="0"/>
          </a:p>
          <a:p>
            <a:pPr marL="0" indent="0">
              <a:buNone/>
            </a:pPr>
            <a:r>
              <a:rPr lang="es-ES" sz="2000" dirty="0" err="1">
                <a:solidFill>
                  <a:schemeClr val="accent3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setup</a:t>
            </a:r>
            <a:r>
              <a:rPr lang="es-ES" sz="2000" dirty="0"/>
              <a:t>() {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accent6"/>
                </a:solidFill>
              </a:rPr>
              <a:t> 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Serial.begin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rgbClr val="558ED5"/>
                </a:solidFill>
              </a:rPr>
              <a:t>9600</a:t>
            </a:r>
            <a:r>
              <a:rPr lang="es-ES" sz="2000" dirty="0"/>
              <a:t>);</a:t>
            </a:r>
            <a:endParaRPr lang="es-ES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s-ES" sz="2000" dirty="0">
                <a:solidFill>
                  <a:schemeClr val="accent6"/>
                </a:solidFill>
              </a:rPr>
              <a:t> 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/>
              <a:t>(SW1,</a:t>
            </a:r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err="1">
                <a:solidFill>
                  <a:schemeClr val="accent3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loop</a:t>
            </a:r>
            <a:r>
              <a:rPr lang="es-ES" sz="2000" dirty="0"/>
              <a:t>() {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Serial.println</a:t>
            </a:r>
            <a:r>
              <a:rPr lang="es-ES" sz="2000" dirty="0"/>
              <a:t>(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digitalRead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SW1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3" name="Picture 7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2712" y="2138363"/>
            <a:ext cx="700088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FCC9448C-32A6-415D-9E84-DFD61D54D8D2}"/>
              </a:ext>
            </a:extLst>
          </p:cNvPr>
          <p:cNvGrpSpPr/>
          <p:nvPr/>
        </p:nvGrpSpPr>
        <p:grpSpPr>
          <a:xfrm>
            <a:off x="152400" y="152400"/>
            <a:ext cx="2296925" cy="987886"/>
            <a:chOff x="1371508" y="4849433"/>
            <a:chExt cx="2362292" cy="1016000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519E22C6-D494-46D1-898A-15857627CDB3}"/>
                </a:ext>
              </a:extLst>
            </p:cNvPr>
            <p:cNvGrpSpPr/>
            <p:nvPr/>
          </p:nvGrpSpPr>
          <p:grpSpPr>
            <a:xfrm>
              <a:off x="1371508" y="5216159"/>
              <a:ext cx="907405" cy="307777"/>
              <a:chOff x="1677904" y="5472730"/>
              <a:chExt cx="907405" cy="307777"/>
            </a:xfrm>
          </p:grpSpPr>
          <p:cxnSp>
            <p:nvCxnSpPr>
              <p:cNvPr id="24" name="Straight Arrow Connector 20">
                <a:extLst>
                  <a:ext uri="{FF2B5EF4-FFF2-40B4-BE49-F238E27FC236}">
                    <a16:creationId xmlns:a16="http://schemas.microsoft.com/office/drawing/2014/main" id="{7C12ED78-9B16-4E31-99D6-503D6C549F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1127" y="5614004"/>
                <a:ext cx="554182" cy="0"/>
              </a:xfrm>
              <a:prstGeom prst="straightConnector1">
                <a:avLst/>
              </a:prstGeom>
              <a:ln w="38100">
                <a:solidFill>
                  <a:srgbClr val="D1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3">
                <a:extLst>
                  <a:ext uri="{FF2B5EF4-FFF2-40B4-BE49-F238E27FC236}">
                    <a16:creationId xmlns:a16="http://schemas.microsoft.com/office/drawing/2014/main" id="{A5BC9F04-319F-4A7C-B40D-F774001884B8}"/>
                  </a:ext>
                </a:extLst>
              </p:cNvPr>
              <p:cNvSpPr txBox="1"/>
              <p:nvPr/>
            </p:nvSpPr>
            <p:spPr>
              <a:xfrm>
                <a:off x="1677904" y="5472730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b="1" dirty="0">
                    <a:solidFill>
                      <a:srgbClr val="D1FF00"/>
                    </a:solidFill>
                  </a:rPr>
                  <a:t>V</a:t>
                </a:r>
                <a:endParaRPr lang="zh-HK" altLang="en-US" b="1" dirty="0">
                  <a:solidFill>
                    <a:srgbClr val="D1FF00"/>
                  </a:solidFill>
                </a:endParaRPr>
              </a:p>
            </p:txBody>
          </p:sp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16C7B0A-B610-4586-B8D9-53A8D192E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209800" y="4849433"/>
              <a:ext cx="1524000" cy="1016000"/>
            </a:xfrm>
            <a:prstGeom prst="rect">
              <a:avLst/>
            </a:prstGeom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19189D6-3FAD-42B7-8566-BEF9EB7D7B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999" r="33998" b="-1"/>
          <a:stretch/>
        </p:blipFill>
        <p:spPr>
          <a:xfrm>
            <a:off x="3423105" y="2027518"/>
            <a:ext cx="826255" cy="776174"/>
          </a:xfrm>
          <a:prstGeom prst="rect">
            <a:avLst/>
          </a:prstGeom>
        </p:spPr>
      </p:pic>
      <p:pic>
        <p:nvPicPr>
          <p:cNvPr id="32" name="Gráfico 31" descr="Cuaderno de estrategias">
            <a:extLst>
              <a:ext uri="{FF2B5EF4-FFF2-40B4-BE49-F238E27FC236}">
                <a16:creationId xmlns:a16="http://schemas.microsoft.com/office/drawing/2014/main" id="{ED3CBB77-8BEC-4F0C-89CB-8EF3DAF5F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29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76B59A1-FBD8-485B-8C89-8C855D73BE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b="1" dirty="0"/>
              <a:t>Objetivo: hacer si…</a:t>
            </a:r>
            <a:endParaRPr lang="es-ES" sz="2400" dirty="0"/>
          </a:p>
          <a:p>
            <a:pPr marL="0" indent="0">
              <a:buNone/>
            </a:pPr>
            <a:r>
              <a:rPr lang="es-ES" sz="2400" b="1" dirty="0"/>
              <a:t>   </a:t>
            </a:r>
            <a:r>
              <a:rPr lang="es-ES" sz="2400" b="1" dirty="0" err="1"/>
              <a:t>if</a:t>
            </a:r>
            <a:r>
              <a:rPr lang="es-ES" sz="2400" dirty="0"/>
              <a:t> (BOTON1_ACTIVO)</a:t>
            </a:r>
          </a:p>
          <a:p>
            <a:pPr marL="457200" lvl="1" indent="0">
              <a:buNone/>
            </a:pPr>
            <a:r>
              <a:rPr lang="es-ES" dirty="0"/>
              <a:t>hacer_algo1();</a:t>
            </a:r>
          </a:p>
          <a:p>
            <a:pPr marL="57150" indent="0">
              <a:buNone/>
            </a:pPr>
            <a:r>
              <a:rPr lang="es-ES" sz="2400" dirty="0"/>
              <a:t>  </a:t>
            </a:r>
            <a:r>
              <a:rPr lang="es-ES" sz="2400" b="1" dirty="0" err="1"/>
              <a:t>else</a:t>
            </a:r>
            <a:endParaRPr lang="es-ES" sz="2400" b="1" dirty="0"/>
          </a:p>
          <a:p>
            <a:pPr marL="57150" indent="0">
              <a:buNone/>
            </a:pPr>
            <a:r>
              <a:rPr lang="es-ES" sz="2400" dirty="0"/>
              <a:t>     hacer_algo2();</a:t>
            </a:r>
          </a:p>
          <a:p>
            <a:pPr marL="57150" indent="0">
              <a:buNone/>
            </a:pPr>
            <a:endParaRPr lang="es-ES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0997"/>
          </a:xfrm>
        </p:spPr>
        <p:txBody>
          <a:bodyPr/>
          <a:lstStyle/>
          <a:p>
            <a:r>
              <a:rPr lang="es-ES" dirty="0"/>
              <a:t>entrada y salida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343400" cy="4830763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solidFill>
                  <a:schemeClr val="accent4">
                    <a:lumMod val="75000"/>
                  </a:schemeClr>
                </a:solidFill>
              </a:rPr>
              <a:t>#define </a:t>
            </a:r>
            <a:r>
              <a:rPr lang="es-ES" sz="2000" dirty="0">
                <a:solidFill>
                  <a:srgbClr val="E46C0A"/>
                </a:solidFill>
              </a:rPr>
              <a:t>SW1</a:t>
            </a:r>
            <a:r>
              <a:rPr lang="es-ES" sz="2000" dirty="0"/>
              <a:t> </a:t>
            </a:r>
            <a:r>
              <a:rPr lang="es-ES" sz="2000" dirty="0">
                <a:solidFill>
                  <a:srgbClr val="558ED5"/>
                </a:solidFill>
              </a:rPr>
              <a:t>2 </a:t>
            </a:r>
            <a:r>
              <a:rPr lang="es-ES" sz="2000" dirty="0"/>
              <a:t>// · Cambiar por 3</a:t>
            </a:r>
            <a:br>
              <a:rPr lang="es-ES" sz="2000" dirty="0"/>
            </a:br>
            <a:endParaRPr lang="es-ES" sz="2000" dirty="0"/>
          </a:p>
          <a:p>
            <a:pPr marL="0" indent="0">
              <a:buNone/>
            </a:pPr>
            <a:r>
              <a:rPr lang="es-ES" sz="2000" dirty="0" err="1">
                <a:solidFill>
                  <a:schemeClr val="accent3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setup</a:t>
            </a:r>
            <a:r>
              <a:rPr lang="es-ES" sz="2000" dirty="0"/>
              <a:t>() {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accent6"/>
                </a:solidFill>
              </a:rPr>
              <a:t> 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Serial.begin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rgbClr val="558ED5"/>
                </a:solidFill>
              </a:rPr>
              <a:t>9600</a:t>
            </a:r>
            <a:r>
              <a:rPr lang="es-ES" sz="2000" dirty="0"/>
              <a:t>);</a:t>
            </a:r>
            <a:endParaRPr lang="es-ES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s-ES" sz="2000" dirty="0">
                <a:solidFill>
                  <a:schemeClr val="accent6"/>
                </a:solidFill>
              </a:rPr>
              <a:t> 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/>
              <a:t>(SW1,</a:t>
            </a:r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err="1">
                <a:solidFill>
                  <a:schemeClr val="accent3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loop</a:t>
            </a:r>
            <a:r>
              <a:rPr lang="es-ES" sz="2000" dirty="0"/>
              <a:t>() {</a:t>
            </a:r>
          </a:p>
          <a:p>
            <a:pPr marL="0" indent="0">
              <a:buNone/>
            </a:pPr>
            <a:r>
              <a:rPr lang="es-ES" sz="2000" dirty="0" err="1">
                <a:solidFill>
                  <a:srgbClr val="7030A0"/>
                </a:solidFill>
              </a:rPr>
              <a:t>If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(!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digitalRead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(SW1))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Serial.println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rgbClr val="558ED5"/>
                </a:solidFill>
              </a:rPr>
              <a:t>“¡Pulsado!”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 err="1">
                <a:solidFill>
                  <a:srgbClr val="7030A0"/>
                </a:solidFill>
              </a:rPr>
              <a:t>else</a:t>
            </a:r>
            <a:endParaRPr lang="es-ES" sz="20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Serial.println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rgbClr val="558ED5"/>
                </a:solidFill>
              </a:rPr>
              <a:t>“Púlsame!”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/>
              <a:t>Sentencias de bifurcación: </a:t>
            </a:r>
            <a:r>
              <a:rPr lang="es-ES" dirty="0" err="1"/>
              <a:t>if</a:t>
            </a:r>
            <a:endParaRPr lang="es-ES" dirty="0"/>
          </a:p>
          <a:p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E409B66-7AFF-45DA-8B5A-FF951EF93326}"/>
              </a:ext>
            </a:extLst>
          </p:cNvPr>
          <p:cNvGrpSpPr/>
          <p:nvPr/>
        </p:nvGrpSpPr>
        <p:grpSpPr>
          <a:xfrm>
            <a:off x="685800" y="3810000"/>
            <a:ext cx="3352800" cy="2362200"/>
            <a:chOff x="685800" y="3329782"/>
            <a:chExt cx="3352800" cy="2362200"/>
          </a:xfrm>
        </p:grpSpPr>
        <p:sp>
          <p:nvSpPr>
            <p:cNvPr id="3" name="Bocadillo: rectángulo con esquinas redondeadas 2">
              <a:extLst>
                <a:ext uri="{FF2B5EF4-FFF2-40B4-BE49-F238E27FC236}">
                  <a16:creationId xmlns:a16="http://schemas.microsoft.com/office/drawing/2014/main" id="{2754EF2E-361B-470E-BCA8-3FF12CEC844C}"/>
                </a:ext>
              </a:extLst>
            </p:cNvPr>
            <p:cNvSpPr/>
            <p:nvPr/>
          </p:nvSpPr>
          <p:spPr>
            <a:xfrm>
              <a:off x="685800" y="3329782"/>
              <a:ext cx="3352800" cy="2362200"/>
            </a:xfrm>
            <a:prstGeom prst="wedgeRoundRectCallout">
              <a:avLst>
                <a:gd name="adj1" fmla="val 72106"/>
                <a:gd name="adj2" fmla="val 2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dirty="0"/>
                <a:t>¡RETO!</a:t>
              </a:r>
            </a:p>
            <a:p>
              <a:pPr algn="ctr"/>
              <a:endParaRPr lang="es-ES" sz="2800" dirty="0"/>
            </a:p>
            <a:p>
              <a:pPr algn="ctr"/>
              <a:r>
                <a:rPr lang="es-ES" sz="2800" dirty="0"/>
                <a:t>Si está pulsado imprimir un </a:t>
              </a:r>
              <a:r>
                <a:rPr lang="es-ES" sz="2800" dirty="0" err="1"/>
                <a:t>msj</a:t>
              </a:r>
              <a:r>
                <a:rPr lang="es-ES" sz="2800" dirty="0"/>
                <a:t>, sino otro</a:t>
              </a:r>
            </a:p>
          </p:txBody>
        </p:sp>
        <p:pic>
          <p:nvPicPr>
            <p:cNvPr id="5" name="Gráfico 4" descr="Cabeza con engranajes">
              <a:extLst>
                <a:ext uri="{FF2B5EF4-FFF2-40B4-BE49-F238E27FC236}">
                  <a16:creationId xmlns:a16="http://schemas.microsoft.com/office/drawing/2014/main" id="{0CB9F685-73FD-47A6-AE43-17505A14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800" y="3329782"/>
              <a:ext cx="914400" cy="914400"/>
            </a:xfrm>
            <a:prstGeom prst="rect">
              <a:avLst/>
            </a:prstGeom>
          </p:spPr>
        </p:pic>
        <p:pic>
          <p:nvPicPr>
            <p:cNvPr id="9" name="Gráfico 8" descr="Trofeo">
              <a:extLst>
                <a:ext uri="{FF2B5EF4-FFF2-40B4-BE49-F238E27FC236}">
                  <a16:creationId xmlns:a16="http://schemas.microsoft.com/office/drawing/2014/main" id="{44776B0C-7D9F-4135-9701-27C5D82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24200" y="3329782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Gráfico 15" descr="Cuaderno de estrategias">
            <a:extLst>
              <a:ext uri="{FF2B5EF4-FFF2-40B4-BE49-F238E27FC236}">
                <a16:creationId xmlns:a16="http://schemas.microsoft.com/office/drawing/2014/main" id="{C3FB3B21-D874-4F6A-80CC-975C7CDAF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29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Salida: OUTPUT</a:t>
            </a:r>
          </a:p>
        </p:txBody>
      </p:sp>
      <p:sp>
        <p:nvSpPr>
          <p:cNvPr id="11" name="Marcador de contenido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Objetivo: encender LED</a:t>
            </a:r>
          </a:p>
          <a:p>
            <a:pPr lvl="1"/>
            <a:r>
              <a:rPr lang="es-ES" dirty="0"/>
              <a:t>LED </a:t>
            </a:r>
          </a:p>
          <a:p>
            <a:pPr lvl="1"/>
            <a:r>
              <a:rPr lang="es-ES" dirty="0"/>
              <a:t>Relé</a:t>
            </a:r>
          </a:p>
          <a:p>
            <a:pPr marL="400050" lvl="1" indent="0">
              <a:buNone/>
            </a:pPr>
            <a:r>
              <a:rPr lang="es-ES" dirty="0"/>
              <a:t> ….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s-ES" dirty="0"/>
              <a:t>(#,</a:t>
            </a:r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OUTPUT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    # es el número de pin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343400" cy="4830763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solidFill>
                  <a:srgbClr val="7030A0"/>
                </a:solidFill>
              </a:rPr>
              <a:t>#define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LED1 </a:t>
            </a:r>
            <a:r>
              <a:rPr lang="es-ES" sz="2000" dirty="0">
                <a:solidFill>
                  <a:srgbClr val="558ED5"/>
                </a:solidFill>
              </a:rPr>
              <a:t>13</a:t>
            </a:r>
          </a:p>
          <a:p>
            <a:pPr marL="0" indent="0">
              <a:buNone/>
            </a:pPr>
            <a:r>
              <a:rPr lang="es-ES" sz="2000" dirty="0">
                <a:solidFill>
                  <a:srgbClr val="7030A0"/>
                </a:solidFill>
              </a:rPr>
              <a:t>#define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LED2 </a:t>
            </a:r>
            <a:r>
              <a:rPr lang="es-ES" sz="2000" dirty="0">
                <a:solidFill>
                  <a:srgbClr val="558ED5"/>
                </a:solidFill>
              </a:rPr>
              <a:t>12</a:t>
            </a:r>
          </a:p>
          <a:p>
            <a:pPr marL="0" indent="0">
              <a:buNone/>
            </a:pP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setup</a:t>
            </a:r>
            <a:r>
              <a:rPr lang="es-ES" sz="2000" dirty="0"/>
              <a:t>() {</a:t>
            </a:r>
          </a:p>
          <a:p>
            <a:pPr marL="0" indent="0">
              <a:buNone/>
            </a:pPr>
            <a:r>
              <a:rPr lang="es-ES" sz="2000" dirty="0"/>
              <a:t>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s-ES" sz="2000" dirty="0"/>
              <a:t>(LED1, OUTPUT);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loop</a:t>
            </a:r>
            <a:r>
              <a:rPr lang="es-ES" sz="2000" dirty="0"/>
              <a:t>() {</a:t>
            </a:r>
          </a:p>
          <a:p>
            <a:pPr marL="0" indent="0">
              <a:buNone/>
            </a:pPr>
            <a:r>
              <a:rPr lang="es-ES" sz="2000" dirty="0"/>
              <a:t>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es-ES" sz="2000" dirty="0"/>
              <a:t>(13, </a:t>
            </a:r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HIGH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//Cambiar HIGH por LOW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/>
              <a:t>Escritura digital</a:t>
            </a:r>
          </a:p>
        </p:txBody>
      </p:sp>
      <p:pic>
        <p:nvPicPr>
          <p:cNvPr id="16" name="Picture 7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6775" y="2762250"/>
            <a:ext cx="6064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2468"/>
            <a:ext cx="360000" cy="4032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C12F64C-710C-417C-B9F2-3BF793BF88CB}"/>
              </a:ext>
            </a:extLst>
          </p:cNvPr>
          <p:cNvGrpSpPr/>
          <p:nvPr/>
        </p:nvGrpSpPr>
        <p:grpSpPr>
          <a:xfrm>
            <a:off x="132880" y="105407"/>
            <a:ext cx="2286000" cy="1016000"/>
            <a:chOff x="1447800" y="4849433"/>
            <a:chExt cx="2286000" cy="1016000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82882FF3-9439-4062-9154-EFE3D2606308}"/>
                </a:ext>
              </a:extLst>
            </p:cNvPr>
            <p:cNvGrpSpPr/>
            <p:nvPr/>
          </p:nvGrpSpPr>
          <p:grpSpPr>
            <a:xfrm>
              <a:off x="1447800" y="5216159"/>
              <a:ext cx="831113" cy="307777"/>
              <a:chOff x="1754196" y="5472730"/>
              <a:chExt cx="831113" cy="307777"/>
            </a:xfrm>
          </p:grpSpPr>
          <p:cxnSp>
            <p:nvCxnSpPr>
              <p:cNvPr id="22" name="Straight Arrow Connector 20"/>
              <p:cNvCxnSpPr/>
              <p:nvPr/>
            </p:nvCxnSpPr>
            <p:spPr>
              <a:xfrm flipH="1">
                <a:off x="2031127" y="5614004"/>
                <a:ext cx="554182" cy="0"/>
              </a:xfrm>
              <a:prstGeom prst="straightConnector1">
                <a:avLst/>
              </a:prstGeom>
              <a:ln w="38100">
                <a:solidFill>
                  <a:srgbClr val="D1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3"/>
              <p:cNvSpPr txBox="1"/>
              <p:nvPr/>
            </p:nvSpPr>
            <p:spPr>
              <a:xfrm>
                <a:off x="1754196" y="5472730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b="1" dirty="0">
                    <a:solidFill>
                      <a:srgbClr val="D1FF00"/>
                    </a:solidFill>
                  </a:rPr>
                  <a:t>V</a:t>
                </a:r>
                <a:endParaRPr lang="zh-HK" altLang="en-US" b="1" dirty="0">
                  <a:solidFill>
                    <a:srgbClr val="D1FF00"/>
                  </a:solidFill>
                </a:endParaRPr>
              </a:p>
            </p:txBody>
          </p:sp>
        </p:grp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A0A5C5EF-88B1-4195-82D2-DB279EA2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2209800" y="4849433"/>
              <a:ext cx="1524000" cy="1016000"/>
            </a:xfrm>
            <a:prstGeom prst="rect">
              <a:avLst/>
            </a:prstGeom>
          </p:spPr>
        </p:pic>
      </p:grpSp>
      <p:pic>
        <p:nvPicPr>
          <p:cNvPr id="7" name="Gráfico 6" descr="Cuaderno de estrategias">
            <a:extLst>
              <a:ext uri="{FF2B5EF4-FFF2-40B4-BE49-F238E27FC236}">
                <a16:creationId xmlns:a16="http://schemas.microsoft.com/office/drawing/2014/main" id="{68CE0256-EC86-427A-904C-80042C2AF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29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76B59A1-FBD8-485B-8C89-8C855D73B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444" y="1371600"/>
            <a:ext cx="4038600" cy="4830763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Objetivo: escritura LED ¡que parpadea!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delay</a:t>
            </a:r>
            <a:r>
              <a:rPr lang="es-ES" dirty="0"/>
              <a:t>(x);</a:t>
            </a:r>
          </a:p>
          <a:p>
            <a:pPr marL="0" indent="0">
              <a:buNone/>
            </a:pPr>
            <a:r>
              <a:rPr lang="es-ES" dirty="0"/>
              <a:t>   x indica los milisegundos que va a estar esperando el procesador</a:t>
            </a:r>
          </a:p>
          <a:p>
            <a:endParaRPr lang="es-ES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2110DE0-574D-4FCD-80A6-87EB0BD43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1645" y="2209800"/>
            <a:ext cx="1333500" cy="1524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Esperar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000" dirty="0">
                <a:solidFill>
                  <a:srgbClr val="7030A0"/>
                </a:solidFill>
              </a:rPr>
              <a:t>#define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LED1 </a:t>
            </a:r>
            <a:r>
              <a:rPr lang="es-ES" sz="2000" dirty="0">
                <a:solidFill>
                  <a:srgbClr val="558ED5"/>
                </a:solidFill>
              </a:rPr>
              <a:t>13</a:t>
            </a:r>
          </a:p>
          <a:p>
            <a:pPr marL="0" indent="0">
              <a:buNone/>
            </a:pPr>
            <a:r>
              <a:rPr lang="es-ES" sz="2000" dirty="0">
                <a:solidFill>
                  <a:srgbClr val="7030A0"/>
                </a:solidFill>
              </a:rPr>
              <a:t>#define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LED2 </a:t>
            </a:r>
            <a:r>
              <a:rPr lang="es-ES" sz="2000" dirty="0">
                <a:solidFill>
                  <a:srgbClr val="558ED5"/>
                </a:solidFill>
              </a:rPr>
              <a:t>12</a:t>
            </a:r>
          </a:p>
          <a:p>
            <a:pPr marL="0" indent="0">
              <a:buNone/>
            </a:pP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setup</a:t>
            </a:r>
            <a:r>
              <a:rPr lang="es-ES" sz="2000" dirty="0"/>
              <a:t>() {</a:t>
            </a:r>
          </a:p>
          <a:p>
            <a:pPr marL="0" indent="0">
              <a:buNone/>
            </a:pPr>
            <a:r>
              <a:rPr lang="es-ES" sz="2000" dirty="0"/>
              <a:t>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s-ES" sz="2000" dirty="0"/>
              <a:t>(LED1, OUTPUT);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loop</a:t>
            </a:r>
            <a:r>
              <a:rPr lang="es-ES" sz="2000" dirty="0"/>
              <a:t>() {</a:t>
            </a:r>
          </a:p>
          <a:p>
            <a:pPr marL="0" indent="0">
              <a:buNone/>
            </a:pPr>
            <a:r>
              <a:rPr lang="es-ES" sz="2000" dirty="0"/>
              <a:t>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es-ES" sz="2000" dirty="0"/>
              <a:t>(LED1, </a:t>
            </a:r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LOW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   </a:t>
            </a:r>
            <a:r>
              <a:rPr lang="es-ES" sz="2000" dirty="0" err="1">
                <a:solidFill>
                  <a:srgbClr val="E46C0A"/>
                </a:solidFill>
              </a:rPr>
              <a:t>delay</a:t>
            </a:r>
            <a:r>
              <a:rPr lang="es-ES" sz="2000" dirty="0"/>
              <a:t>(</a:t>
            </a:r>
            <a:r>
              <a:rPr lang="es-ES" sz="2000" dirty="0">
                <a:solidFill>
                  <a:srgbClr val="558ED5"/>
                </a:solidFill>
              </a:rPr>
              <a:t>500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 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es-ES" sz="2000" dirty="0"/>
              <a:t>(LED1, </a:t>
            </a:r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HIGH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   </a:t>
            </a:r>
            <a:r>
              <a:rPr lang="es-ES" sz="2000" dirty="0" err="1">
                <a:solidFill>
                  <a:srgbClr val="E46C0A"/>
                </a:solidFill>
              </a:rPr>
              <a:t>delay</a:t>
            </a:r>
            <a:r>
              <a:rPr lang="es-ES" sz="2000" dirty="0"/>
              <a:t>(</a:t>
            </a:r>
            <a:r>
              <a:rPr lang="es-ES" sz="2000" dirty="0">
                <a:solidFill>
                  <a:srgbClr val="558ED5"/>
                </a:solidFill>
              </a:rPr>
              <a:t>500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delay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606657A-9EAF-491C-B725-2F8563D5AAD0}"/>
              </a:ext>
            </a:extLst>
          </p:cNvPr>
          <p:cNvSpPr txBox="1"/>
          <p:nvPr/>
        </p:nvSpPr>
        <p:spPr>
          <a:xfrm>
            <a:off x="0" y="6117424"/>
            <a:ext cx="38862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s-ES" sz="900" dirty="0">
                <a:hlinkClick r:id="rId4" tooltip="https://vmaker.tw/archives/20302"/>
              </a:rPr>
              <a:t>Esta foto</a:t>
            </a:r>
            <a:r>
              <a:rPr lang="es-ES" sz="900" dirty="0"/>
              <a:t> de Autor desconocido está bajo licencia </a:t>
            </a:r>
            <a:r>
              <a:rPr lang="es-ES" sz="900" dirty="0">
                <a:hlinkClick r:id="rId5" tooltip="https://creativecommons.org/licenses/by-nc-sa/3.0/"/>
              </a:rPr>
              <a:t>CC BY-SA-NC</a:t>
            </a:r>
            <a:endParaRPr lang="es-ES" sz="9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15D3121-528A-421E-BEA8-6A7C9030614D}"/>
              </a:ext>
            </a:extLst>
          </p:cNvPr>
          <p:cNvGrpSpPr/>
          <p:nvPr/>
        </p:nvGrpSpPr>
        <p:grpSpPr>
          <a:xfrm>
            <a:off x="304800" y="106763"/>
            <a:ext cx="1524000" cy="1016000"/>
            <a:chOff x="1524000" y="4470400"/>
            <a:chExt cx="1524000" cy="1016000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724503CD-F16C-40BC-9CB6-68B17550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524000" y="4470400"/>
              <a:ext cx="1524000" cy="1016000"/>
            </a:xfrm>
            <a:prstGeom prst="rect">
              <a:avLst/>
            </a:prstGeom>
          </p:spPr>
        </p:pic>
        <p:pic>
          <p:nvPicPr>
            <p:cNvPr id="24" name="Marcador de contenido 5" descr="Flecha lineal: giro a la derecha">
              <a:extLst>
                <a:ext uri="{FF2B5EF4-FFF2-40B4-BE49-F238E27FC236}">
                  <a16:creationId xmlns:a16="http://schemas.microsoft.com/office/drawing/2014/main" id="{31F241A5-F15F-4E07-8A41-48B1A079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09800" y="4470400"/>
              <a:ext cx="739320" cy="739320"/>
            </a:xfrm>
            <a:prstGeom prst="rect">
              <a:avLst/>
            </a:prstGeom>
          </p:spPr>
        </p:pic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1FA4CC0B-F577-4A15-BEA0-7FAA96BB18A5}"/>
                </a:ext>
              </a:extLst>
            </p:cNvPr>
            <p:cNvSpPr txBox="1"/>
            <p:nvPr/>
          </p:nvSpPr>
          <p:spPr>
            <a:xfrm>
              <a:off x="2212772" y="4752520"/>
              <a:ext cx="58381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300" dirty="0">
                  <a:solidFill>
                    <a:srgbClr val="D1FF00"/>
                  </a:solidFill>
                </a:rPr>
                <a:t>delay</a:t>
              </a:r>
              <a:endParaRPr lang="zh-HK" altLang="en-US" sz="1300" dirty="0">
                <a:solidFill>
                  <a:srgbClr val="D1FF00"/>
                </a:solidFill>
              </a:endParaRPr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212F7946-383A-4B42-885A-3EDAF22F5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49567" y="2314575"/>
            <a:ext cx="1943100" cy="65722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3D5D3CC6-2B48-4FB3-93C7-E1B3A3BF18F8}"/>
              </a:ext>
            </a:extLst>
          </p:cNvPr>
          <p:cNvSpPr txBox="1"/>
          <p:nvPr/>
        </p:nvSpPr>
        <p:spPr>
          <a:xfrm>
            <a:off x="3314702" y="6117424"/>
            <a:ext cx="3467098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s-ES" sz="900" dirty="0">
                <a:hlinkClick r:id="rId10" tooltip="http://pequesypecas.blogspot.com/2011/12/villancicos-musica-navidena-ven-cantar.html"/>
              </a:rPr>
              <a:t>Esta foto</a:t>
            </a:r>
            <a:r>
              <a:rPr lang="es-ES" sz="900" dirty="0"/>
              <a:t> de Autor desconocido está bajo licencia </a:t>
            </a:r>
            <a:r>
              <a:rPr lang="es-ES" sz="900" dirty="0">
                <a:hlinkClick r:id="rId11" tooltip="https://creativecommons.org/licenses/by-nc-nd/3.0/"/>
              </a:rPr>
              <a:t>CC BY-NC-ND</a:t>
            </a:r>
            <a:endParaRPr lang="es-ES" sz="9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3BAB570-1B7D-4657-ACB1-96891B5F603A}"/>
              </a:ext>
            </a:extLst>
          </p:cNvPr>
          <p:cNvSpPr txBox="1"/>
          <p:nvPr/>
        </p:nvSpPr>
        <p:spPr>
          <a:xfrm>
            <a:off x="7353302" y="5978924"/>
            <a:ext cx="179069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s-ES" sz="900" dirty="0">
                <a:hlinkClick r:id="rId3" tooltip="http://www.netambulo.com/fiebre-del-sabado-noche-el-musical-mas-marchoso-y-efervescente-de-la-decada/"/>
              </a:rPr>
              <a:t>Esta foto</a:t>
            </a:r>
            <a:r>
              <a:rPr lang="es-ES" sz="900" dirty="0"/>
              <a:t> de Autor desconocido está bajo licencia </a:t>
            </a:r>
            <a:r>
              <a:rPr lang="es-ES" sz="900" dirty="0">
                <a:hlinkClick r:id="rId12" tooltip="https://creativecommons.org/licenses/by-nc/3.0/"/>
              </a:rPr>
              <a:t>CC BY-NC</a:t>
            </a:r>
            <a:endParaRPr lang="es-ES" sz="900" dirty="0"/>
          </a:p>
        </p:txBody>
      </p:sp>
      <p:pic>
        <p:nvPicPr>
          <p:cNvPr id="30" name="Gráfico 29" descr="Cuaderno de estrategias">
            <a:extLst>
              <a:ext uri="{FF2B5EF4-FFF2-40B4-BE49-F238E27FC236}">
                <a16:creationId xmlns:a16="http://schemas.microsoft.com/office/drawing/2014/main" id="{3F3BD642-7FF3-4704-B6C2-797836D120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129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Digital vs Analógico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Digital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Toma valores discretos:</a:t>
            </a:r>
          </a:p>
          <a:p>
            <a:pPr lvl="1"/>
            <a:r>
              <a:rPr lang="es-ES" dirty="0"/>
              <a:t>0 </a:t>
            </a:r>
            <a:r>
              <a:rPr lang="es-ES" dirty="0" err="1"/>
              <a:t>ó</a:t>
            </a:r>
            <a:r>
              <a:rPr lang="es-ES" dirty="0"/>
              <a:t> 1, LOW </a:t>
            </a:r>
            <a:r>
              <a:rPr lang="es-ES" dirty="0" err="1"/>
              <a:t>ó</a:t>
            </a:r>
            <a:r>
              <a:rPr lang="es-ES" dirty="0"/>
              <a:t> HIGH,…</a:t>
            </a:r>
          </a:p>
          <a:p>
            <a:pPr lvl="1"/>
            <a:r>
              <a:rPr lang="es-ES" dirty="0"/>
              <a:t>Realmente es un voltaje:</a:t>
            </a:r>
          </a:p>
          <a:p>
            <a:pPr lvl="2"/>
            <a:r>
              <a:rPr lang="en-US" dirty="0"/>
              <a:t>HIGH (~ 2.7V-5V)</a:t>
            </a:r>
          </a:p>
          <a:p>
            <a:pPr lvl="2"/>
            <a:r>
              <a:rPr lang="en-US" dirty="0"/>
              <a:t>LOW  (~ 0V-1.2V)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Analógico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Toma valores continuos:</a:t>
            </a:r>
          </a:p>
          <a:p>
            <a:pPr lvl="1"/>
            <a:r>
              <a:rPr lang="es-ES" dirty="0"/>
              <a:t>Teóricamente infinitos</a:t>
            </a:r>
          </a:p>
          <a:p>
            <a:pPr lvl="1"/>
            <a:r>
              <a:rPr lang="es-ES" dirty="0"/>
              <a:t>Al tratarlos con un micro controlador/procesador</a:t>
            </a:r>
          </a:p>
          <a:p>
            <a:pPr lvl="2"/>
            <a:r>
              <a:rPr lang="es-ES" dirty="0"/>
              <a:t>0,1,2,3,4,5,6… (no solo enteros) </a:t>
            </a:r>
            <a:r>
              <a:rPr lang="es-ES" dirty="0">
                <a:sym typeface="Wingdings" panose="05000000000000000000" pitchFamily="2" charset="2"/>
              </a:rPr>
              <a:t> son voltajes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" name="Picture 8" descr="http://soulargrooves.com/new/wp-content/uploads/2012/11/analog-signal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5" b="11049"/>
          <a:stretch/>
        </p:blipFill>
        <p:spPr bwMode="auto">
          <a:xfrm>
            <a:off x="1150303" y="2057401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1"/>
          <p:cNvCxnSpPr/>
          <p:nvPr/>
        </p:nvCxnSpPr>
        <p:spPr bwMode="auto">
          <a:xfrm flipV="1">
            <a:off x="5356226" y="2169404"/>
            <a:ext cx="795337" cy="49212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7" name="Group 8"/>
          <p:cNvGrpSpPr>
            <a:grpSpLocks/>
          </p:cNvGrpSpPr>
          <p:nvPr/>
        </p:nvGrpSpPr>
        <p:grpSpPr bwMode="auto">
          <a:xfrm>
            <a:off x="461963" y="1999333"/>
            <a:ext cx="657860" cy="338554"/>
            <a:chOff x="48260" y="4657517"/>
            <a:chExt cx="657860" cy="338554"/>
          </a:xfrm>
        </p:grpSpPr>
        <p:sp>
          <p:nvSpPr>
            <p:cNvPr id="30" name="TextBox 12"/>
            <p:cNvSpPr txBox="1">
              <a:spLocks noChangeArrowheads="1"/>
            </p:cNvSpPr>
            <p:nvPr/>
          </p:nvSpPr>
          <p:spPr bwMode="auto">
            <a:xfrm>
              <a:off x="48260" y="4657517"/>
              <a:ext cx="5207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5 V</a:t>
              </a:r>
            </a:p>
          </p:txBody>
        </p:sp>
        <p:cxnSp>
          <p:nvCxnSpPr>
            <p:cNvPr id="31" name="Straight Connector 5"/>
            <p:cNvCxnSpPr>
              <a:stCxn id="30" idx="3"/>
            </p:cNvCxnSpPr>
            <p:nvPr/>
          </p:nvCxnSpPr>
          <p:spPr bwMode="auto">
            <a:xfrm>
              <a:off x="568960" y="4827588"/>
              <a:ext cx="136525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8" name="Group 9"/>
          <p:cNvGrpSpPr>
            <a:grpSpLocks/>
          </p:cNvGrpSpPr>
          <p:nvPr/>
        </p:nvGrpSpPr>
        <p:grpSpPr bwMode="auto">
          <a:xfrm>
            <a:off x="458788" y="2494633"/>
            <a:ext cx="661035" cy="338554"/>
            <a:chOff x="63500" y="5152817"/>
            <a:chExt cx="661035" cy="338554"/>
          </a:xfrm>
        </p:grpSpPr>
        <p:sp>
          <p:nvSpPr>
            <p:cNvPr id="28" name="TextBox 2"/>
            <p:cNvSpPr txBox="1">
              <a:spLocks noChangeArrowheads="1"/>
            </p:cNvSpPr>
            <p:nvPr/>
          </p:nvSpPr>
          <p:spPr bwMode="auto">
            <a:xfrm>
              <a:off x="63500" y="5152817"/>
              <a:ext cx="5207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0 V</a:t>
              </a:r>
            </a:p>
          </p:txBody>
        </p:sp>
        <p:cxnSp>
          <p:nvCxnSpPr>
            <p:cNvPr id="29" name="Straight Connector 7"/>
            <p:cNvCxnSpPr>
              <a:stCxn id="28" idx="3"/>
            </p:cNvCxnSpPr>
            <p:nvPr/>
          </p:nvCxnSpPr>
          <p:spPr bwMode="auto">
            <a:xfrm>
              <a:off x="584200" y="5322888"/>
              <a:ext cx="139700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4630103" y="1999333"/>
            <a:ext cx="657860" cy="338554"/>
            <a:chOff x="48260" y="4657517"/>
            <a:chExt cx="657860" cy="338554"/>
          </a:xfrm>
        </p:grpSpPr>
        <p:sp>
          <p:nvSpPr>
            <p:cNvPr id="26" name="TextBox 19"/>
            <p:cNvSpPr txBox="1">
              <a:spLocks noChangeArrowheads="1"/>
            </p:cNvSpPr>
            <p:nvPr/>
          </p:nvSpPr>
          <p:spPr bwMode="auto">
            <a:xfrm>
              <a:off x="48260" y="4657517"/>
              <a:ext cx="5207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5 V</a:t>
              </a:r>
            </a:p>
          </p:txBody>
        </p:sp>
        <p:cxnSp>
          <p:nvCxnSpPr>
            <p:cNvPr id="27" name="Straight Connector 20"/>
            <p:cNvCxnSpPr>
              <a:stCxn id="26" idx="3"/>
            </p:cNvCxnSpPr>
            <p:nvPr/>
          </p:nvCxnSpPr>
          <p:spPr bwMode="auto">
            <a:xfrm>
              <a:off x="569595" y="4827588"/>
              <a:ext cx="136525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4626928" y="2494633"/>
            <a:ext cx="661035" cy="338554"/>
            <a:chOff x="63500" y="5152817"/>
            <a:chExt cx="661035" cy="338554"/>
          </a:xfrm>
        </p:grpSpPr>
        <p:sp>
          <p:nvSpPr>
            <p:cNvPr id="24" name="TextBox 25"/>
            <p:cNvSpPr txBox="1">
              <a:spLocks noChangeArrowheads="1"/>
            </p:cNvSpPr>
            <p:nvPr/>
          </p:nvSpPr>
          <p:spPr bwMode="auto">
            <a:xfrm>
              <a:off x="63500" y="5152817"/>
              <a:ext cx="5207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0 V</a:t>
              </a:r>
            </a:p>
          </p:txBody>
        </p:sp>
        <p:cxnSp>
          <p:nvCxnSpPr>
            <p:cNvPr id="25" name="Straight Connector 26"/>
            <p:cNvCxnSpPr>
              <a:stCxn id="24" idx="3"/>
            </p:cNvCxnSpPr>
            <p:nvPr/>
          </p:nvCxnSpPr>
          <p:spPr bwMode="auto">
            <a:xfrm>
              <a:off x="584835" y="5322888"/>
              <a:ext cx="139700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21" name="Straight Connector 27"/>
          <p:cNvCxnSpPr/>
          <p:nvPr/>
        </p:nvCxnSpPr>
        <p:spPr bwMode="auto">
          <a:xfrm>
            <a:off x="6151563" y="2167816"/>
            <a:ext cx="793750" cy="49371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8"/>
          <p:cNvCxnSpPr/>
          <p:nvPr/>
        </p:nvCxnSpPr>
        <p:spPr bwMode="auto">
          <a:xfrm flipV="1">
            <a:off x="6945313" y="2169404"/>
            <a:ext cx="795338" cy="49212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9"/>
          <p:cNvCxnSpPr/>
          <p:nvPr/>
        </p:nvCxnSpPr>
        <p:spPr bwMode="auto">
          <a:xfrm>
            <a:off x="7740651" y="2167816"/>
            <a:ext cx="795337" cy="49371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3" t="5466" b="69936"/>
          <a:stretch/>
        </p:blipFill>
        <p:spPr>
          <a:xfrm>
            <a:off x="5351463" y="1573902"/>
            <a:ext cx="1023557" cy="5878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27600" r="18000" b="21200"/>
          <a:stretch/>
        </p:blipFill>
        <p:spPr>
          <a:xfrm>
            <a:off x="1540234" y="1455880"/>
            <a:ext cx="1083154" cy="9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6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/>
              <a:t>Programación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830763"/>
          </a:xfrm>
        </p:spPr>
        <p:txBody>
          <a:bodyPr/>
          <a:lstStyle/>
          <a:p>
            <a:pPr marL="0" indent="0">
              <a:buNone/>
            </a:pPr>
            <a:r>
              <a:rPr lang="es-ES" sz="2400" b="1" dirty="0"/>
              <a:t>Objetivo: leer la temperatura del LM35</a:t>
            </a:r>
          </a:p>
          <a:p>
            <a:pPr marL="0" indent="0">
              <a:buNone/>
            </a:pPr>
            <a:r>
              <a:rPr lang="es-ES" sz="2400" b="1" dirty="0"/>
              <a:t> </a:t>
            </a:r>
            <a:r>
              <a:rPr lang="es-ES" sz="2400" b="1" dirty="0" err="1">
                <a:solidFill>
                  <a:schemeClr val="accent6">
                    <a:lumMod val="75000"/>
                  </a:schemeClr>
                </a:solidFill>
              </a:rPr>
              <a:t>analogRead</a:t>
            </a:r>
            <a:r>
              <a:rPr lang="es-ES" sz="2400" b="1" dirty="0"/>
              <a:t>(#)</a:t>
            </a:r>
            <a:br>
              <a:rPr lang="es-ES" sz="2400" b="1" dirty="0"/>
            </a:br>
            <a:r>
              <a:rPr lang="es-ES" sz="2400" b="1" dirty="0"/>
              <a:t>         </a:t>
            </a:r>
            <a:r>
              <a:rPr lang="es-ES" sz="2400" dirty="0"/>
              <a:t># es el número de pin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4906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dirty="0">
                <a:solidFill>
                  <a:srgbClr val="7030A0"/>
                </a:solidFill>
              </a:rPr>
              <a:t>#define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LM35 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A2</a:t>
            </a:r>
          </a:p>
          <a:p>
            <a:pPr marL="0" indent="0">
              <a:buNone/>
            </a:pPr>
            <a:endParaRPr lang="es-ES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1800" dirty="0" err="1">
                <a:solidFill>
                  <a:schemeClr val="accent3">
                    <a:lumMod val="50000"/>
                  </a:schemeClr>
                </a:solidFill>
              </a:rPr>
              <a:t>float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temperatura;</a:t>
            </a:r>
            <a:endParaRPr lang="es-ES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1800" dirty="0" err="1">
                <a:solidFill>
                  <a:schemeClr val="accent3">
                    <a:lumMod val="50000"/>
                  </a:schemeClr>
                </a:solidFill>
              </a:rPr>
              <a:t>void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6">
                    <a:lumMod val="75000"/>
                  </a:schemeClr>
                </a:solidFill>
              </a:rPr>
              <a:t>setup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s-ES" sz="1800" dirty="0" err="1">
                <a:solidFill>
                  <a:schemeClr val="accent6">
                    <a:lumMod val="75000"/>
                  </a:schemeClr>
                </a:solidFill>
              </a:rPr>
              <a:t>Serial.begin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s-ES" sz="1800" dirty="0">
                <a:solidFill>
                  <a:srgbClr val="558ED5"/>
                </a:solidFill>
              </a:rPr>
              <a:t>9600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s-ES" sz="1800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LM35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INPUT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s-ES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1800" dirty="0" err="1">
                <a:solidFill>
                  <a:schemeClr val="accent3">
                    <a:lumMod val="50000"/>
                  </a:schemeClr>
                </a:solidFill>
              </a:rPr>
              <a:t>void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6">
                    <a:lumMod val="75000"/>
                  </a:schemeClr>
                </a:solidFill>
              </a:rPr>
              <a:t>loop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temperatura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 = (</a:t>
            </a:r>
            <a:r>
              <a:rPr lang="es-ES" sz="1800" dirty="0">
                <a:solidFill>
                  <a:srgbClr val="558ED5"/>
                </a:solidFill>
              </a:rPr>
              <a:t>5.0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 * </a:t>
            </a:r>
            <a:r>
              <a:rPr lang="es-ES" sz="1800" dirty="0" err="1">
                <a:solidFill>
                  <a:schemeClr val="accent6">
                    <a:lumMod val="75000"/>
                  </a:schemeClr>
                </a:solidFill>
              </a:rPr>
              <a:t>analogRead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(LM35) * </a:t>
            </a:r>
            <a:r>
              <a:rPr lang="es-ES" sz="1800" dirty="0">
                <a:solidFill>
                  <a:srgbClr val="558ED5"/>
                </a:solidFill>
              </a:rPr>
              <a:t>100.0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) / </a:t>
            </a:r>
            <a:r>
              <a:rPr lang="es-ES" sz="1800" dirty="0">
                <a:solidFill>
                  <a:srgbClr val="558ED5"/>
                </a:solidFill>
              </a:rPr>
              <a:t>1024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sz="1800" dirty="0" err="1">
                <a:solidFill>
                  <a:schemeClr val="accent6">
                    <a:lumMod val="75000"/>
                  </a:schemeClr>
                </a:solidFill>
              </a:rPr>
              <a:t>Serial.println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temperatura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);  </a:t>
            </a:r>
          </a:p>
          <a:p>
            <a:pPr marL="0" indent="0">
              <a:buNone/>
            </a:pPr>
            <a:r>
              <a:rPr lang="es-ES" sz="1800" dirty="0" err="1">
                <a:solidFill>
                  <a:schemeClr val="accent6">
                    <a:lumMod val="75000"/>
                  </a:schemeClr>
                </a:solidFill>
              </a:rPr>
              <a:t>delay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s-ES" sz="1800" dirty="0">
                <a:solidFill>
                  <a:srgbClr val="558ED5"/>
                </a:solidFill>
              </a:rPr>
              <a:t>1000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s-ES" sz="180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Lectura analógica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41B22B7B-F849-4AB3-9F95-0DADF8D55DF0}" type="slidenum">
              <a:rPr lang="es-ES" smtClean="0"/>
              <a:pPr algn="ctr"/>
              <a:t>18</a:t>
            </a:fld>
            <a:endParaRPr lang="es-E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377621B-29B9-4D48-8E8E-E18DC2D114B8}"/>
              </a:ext>
            </a:extLst>
          </p:cNvPr>
          <p:cNvGrpSpPr/>
          <p:nvPr/>
        </p:nvGrpSpPr>
        <p:grpSpPr>
          <a:xfrm>
            <a:off x="457200" y="3048000"/>
            <a:ext cx="3733800" cy="3124201"/>
            <a:chOff x="457200" y="2567782"/>
            <a:chExt cx="3733800" cy="3124201"/>
          </a:xfrm>
        </p:grpSpPr>
        <p:sp>
          <p:nvSpPr>
            <p:cNvPr id="8" name="Bocadillo: rectángulo con esquinas redondeadas 7">
              <a:extLst>
                <a:ext uri="{FF2B5EF4-FFF2-40B4-BE49-F238E27FC236}">
                  <a16:creationId xmlns:a16="http://schemas.microsoft.com/office/drawing/2014/main" id="{2CBBFE21-10A3-462B-A434-18948D5C9932}"/>
                </a:ext>
              </a:extLst>
            </p:cNvPr>
            <p:cNvSpPr/>
            <p:nvPr/>
          </p:nvSpPr>
          <p:spPr>
            <a:xfrm>
              <a:off x="457200" y="2567782"/>
              <a:ext cx="3733800" cy="3124201"/>
            </a:xfrm>
            <a:prstGeom prst="wedgeRoundRectCallout">
              <a:avLst>
                <a:gd name="adj1" fmla="val 62050"/>
                <a:gd name="adj2" fmla="val 583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dirty="0"/>
                <a:t>¡RETO!</a:t>
              </a:r>
            </a:p>
            <a:p>
              <a:pPr algn="ctr"/>
              <a:endParaRPr lang="es-ES" sz="2800" dirty="0"/>
            </a:p>
            <a:p>
              <a:pPr algn="ctr"/>
              <a:r>
                <a:rPr lang="es-ES" sz="2800" dirty="0"/>
                <a:t>QUE NO SE ENCIENDAN LOS LED SI TEMP&lt;30ºC, UN LED SI TEMP&gt;30ºC y 2 LED SI TEMP&gt;35ºC</a:t>
              </a:r>
            </a:p>
          </p:txBody>
        </p:sp>
        <p:pic>
          <p:nvPicPr>
            <p:cNvPr id="9" name="Gráfico 8" descr="Cabeza con engranajes">
              <a:extLst>
                <a:ext uri="{FF2B5EF4-FFF2-40B4-BE49-F238E27FC236}">
                  <a16:creationId xmlns:a16="http://schemas.microsoft.com/office/drawing/2014/main" id="{498F1224-57E2-4CA3-A09B-2F5AD2B1D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800" y="2787151"/>
              <a:ext cx="914400" cy="914400"/>
            </a:xfrm>
            <a:prstGeom prst="rect">
              <a:avLst/>
            </a:prstGeom>
          </p:spPr>
        </p:pic>
        <p:pic>
          <p:nvPicPr>
            <p:cNvPr id="10" name="Gráfico 9" descr="Trofeo">
              <a:extLst>
                <a:ext uri="{FF2B5EF4-FFF2-40B4-BE49-F238E27FC236}">
                  <a16:creationId xmlns:a16="http://schemas.microsoft.com/office/drawing/2014/main" id="{432A8D59-DA20-474A-B705-EC9F659B7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24200" y="2787151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Gráfico 10" descr="Cuaderno de estrategias">
            <a:extLst>
              <a:ext uri="{FF2B5EF4-FFF2-40B4-BE49-F238E27FC236}">
                <a16:creationId xmlns:a16="http://schemas.microsoft.com/office/drawing/2014/main" id="{94447C73-4182-4A52-911B-547F64C3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29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8" presetClass="entr" presetSubtype="3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B5B4B776-7D4C-F762-0361-59CE2C0F6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11" y="0"/>
            <a:ext cx="4481689" cy="69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6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44E270D-E98A-409D-B461-E198E4269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447800"/>
            <a:ext cx="8055430" cy="4524315"/>
          </a:xfrm>
        </p:spPr>
        <p:txBody>
          <a:bodyPr/>
          <a:lstStyle/>
          <a:p>
            <a:r>
              <a:rPr lang="es-ES" dirty="0"/>
              <a:t>ESTOS SISTEMAS TIENEN UN “CEREBRO”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FFE3FED-34C6-41DD-BE06-9DD7512D7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00" y="76200"/>
            <a:ext cx="2406316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5517449-7E3E-4755-9984-1766189F87BA}"/>
              </a:ext>
            </a:extLst>
          </p:cNvPr>
          <p:cNvSpPr txBox="1"/>
          <p:nvPr/>
        </p:nvSpPr>
        <p:spPr>
          <a:xfrm>
            <a:off x="-76200" y="6096000"/>
            <a:ext cx="3810000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s-ES" sz="900" dirty="0">
                <a:hlinkClick r:id="rId3" tooltip="http://www.embarcados.com.br/microcontrolador/"/>
              </a:rPr>
              <a:t>Esta foto</a:t>
            </a:r>
            <a:r>
              <a:rPr lang="es-ES" sz="900" dirty="0"/>
              <a:t> de Autor desconocido está bajo licencia </a:t>
            </a:r>
            <a:r>
              <a:rPr lang="es-ES" sz="900" dirty="0">
                <a:hlinkClick r:id="rId4" tooltip="https://creativecommons.org/licenses/by-sa/3.0/"/>
              </a:rPr>
              <a:t>CC BY-SA</a:t>
            </a:r>
            <a:endParaRPr lang="es-ES" sz="9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E446CFB-2CEE-4288-A61B-2B98E1874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225828" y="36576"/>
            <a:ext cx="5416687" cy="476668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56E4983-0D9F-4889-83F8-BFA4B19CB1F2}"/>
              </a:ext>
            </a:extLst>
          </p:cNvPr>
          <p:cNvSpPr txBox="1"/>
          <p:nvPr/>
        </p:nvSpPr>
        <p:spPr>
          <a:xfrm>
            <a:off x="675409" y="6942638"/>
            <a:ext cx="4353791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s-ES" sz="900">
                <a:hlinkClick r:id="rId6" tooltip="https://pt.wikipedia.org/wiki/Arduino"/>
              </a:rPr>
              <a:t>Esta foto</a:t>
            </a:r>
            <a:r>
              <a:rPr lang="es-ES" sz="900"/>
              <a:t> de Autor desconocido está bajo licencia </a:t>
            </a:r>
            <a:r>
              <a:rPr lang="es-ES" sz="900">
                <a:hlinkClick r:id="rId4" tooltip="https://creativecommons.org/licenses/by-sa/3.0/"/>
              </a:rPr>
              <a:t>CC BY-SA</a:t>
            </a:r>
            <a:endParaRPr lang="es-ES" sz="90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E6E2A0-DAAA-4143-ACCE-704C0A48C4E0}"/>
              </a:ext>
            </a:extLst>
          </p:cNvPr>
          <p:cNvSpPr txBox="1"/>
          <p:nvPr/>
        </p:nvSpPr>
        <p:spPr>
          <a:xfrm>
            <a:off x="3228975" y="6096000"/>
            <a:ext cx="5915025" cy="2308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s-ES" sz="900" dirty="0">
                <a:hlinkClick r:id="rId7" tooltip="https://sinfallas.wordpress.com/2015/09/12/hoy-es-el-dia-del-programador/"/>
              </a:rPr>
              <a:t>Esta foto</a:t>
            </a:r>
            <a:r>
              <a:rPr lang="es-ES" sz="900" dirty="0"/>
              <a:t> de Autor desconocido está bajo licencia </a:t>
            </a:r>
            <a:r>
              <a:rPr lang="es-ES" sz="900" dirty="0">
                <a:hlinkClick r:id="rId4" tooltip="https://creativecommons.org/licenses/by-sa/3.0/"/>
              </a:rPr>
              <a:t>CC BY-SA</a:t>
            </a:r>
            <a:endParaRPr lang="es-ES" sz="900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2890D0D8-5153-45DA-A10A-A4A97709C9CA}"/>
              </a:ext>
            </a:extLst>
          </p:cNvPr>
          <p:cNvGrpSpPr/>
          <p:nvPr/>
        </p:nvGrpSpPr>
        <p:grpSpPr>
          <a:xfrm>
            <a:off x="3124200" y="1476380"/>
            <a:ext cx="5915025" cy="4311717"/>
            <a:chOff x="1143000" y="531168"/>
            <a:chExt cx="5915025" cy="4311717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5361492C-E03F-4F93-B676-8EC9C893C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b="9284"/>
            <a:stretch/>
          </p:blipFill>
          <p:spPr>
            <a:xfrm>
              <a:off x="1143000" y="531168"/>
              <a:ext cx="5915025" cy="4311717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A44DEA2B-DD52-4B6A-BC2C-5625176E7AF7}"/>
                </a:ext>
              </a:extLst>
            </p:cNvPr>
            <p:cNvSpPr/>
            <p:nvPr/>
          </p:nvSpPr>
          <p:spPr>
            <a:xfrm>
              <a:off x="1294598" y="609600"/>
              <a:ext cx="5532284" cy="1754326"/>
            </a:xfrm>
            <a:prstGeom prst="rect">
              <a:avLst/>
            </a:prstGeom>
            <a:solidFill>
              <a:srgbClr val="31313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0" cap="none" spc="0" dirty="0">
                  <a:ln w="0"/>
                  <a:solidFill>
                    <a:srgbClr val="D1FF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Alguien tiene que</a:t>
              </a:r>
            </a:p>
            <a:p>
              <a:pPr algn="ctr"/>
              <a:r>
                <a:rPr lang="es-ES" sz="5400" dirty="0">
                  <a:ln w="0"/>
                  <a:solidFill>
                    <a:srgbClr val="D1FF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Programarlos!!!</a:t>
              </a:r>
              <a:endParaRPr lang="es-ES" sz="5400" b="0" cap="none" spc="0" dirty="0">
                <a:ln w="0"/>
                <a:solidFill>
                  <a:srgbClr val="D1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2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/>
              <a:t>Programación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830763"/>
          </a:xfrm>
        </p:spPr>
        <p:txBody>
          <a:bodyPr/>
          <a:lstStyle/>
          <a:p>
            <a:pPr marL="0" indent="0">
              <a:buNone/>
            </a:pPr>
            <a:r>
              <a:rPr lang="es-ES" sz="2400" b="1" dirty="0"/>
              <a:t>Objetivo: leer el sensor luminosidad (LDR)</a:t>
            </a:r>
          </a:p>
          <a:p>
            <a:pPr marL="0" indent="0">
              <a:buNone/>
            </a:pPr>
            <a:endParaRPr lang="es-ES" sz="2400" b="1" dirty="0"/>
          </a:p>
          <a:p>
            <a:pPr marL="0" indent="0">
              <a:buNone/>
            </a:pPr>
            <a:r>
              <a:rPr lang="es-ES" sz="2400" b="1" dirty="0"/>
              <a:t>tocar un sonido</a:t>
            </a:r>
          </a:p>
          <a:p>
            <a:pPr marL="0" indent="0">
              <a:buNone/>
            </a:pPr>
            <a:r>
              <a:rPr lang="es-ES" sz="2400" dirty="0" err="1"/>
              <a:t>tone</a:t>
            </a:r>
            <a:r>
              <a:rPr lang="es-ES" sz="2400" dirty="0"/>
              <a:t>(pin, </a:t>
            </a:r>
            <a:r>
              <a:rPr lang="es-ES" sz="2400" dirty="0" err="1"/>
              <a:t>freq</a:t>
            </a:r>
            <a:r>
              <a:rPr lang="es-ES" sz="2400" dirty="0"/>
              <a:t>, </a:t>
            </a:r>
            <a:r>
              <a:rPr lang="es-ES" sz="2400" dirty="0" err="1"/>
              <a:t>duracion</a:t>
            </a:r>
            <a:r>
              <a:rPr lang="es-ES" sz="2400" dirty="0"/>
              <a:t>);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solidFill>
                  <a:schemeClr val="accent4">
                    <a:lumMod val="75000"/>
                  </a:schemeClr>
                </a:solidFill>
              </a:rPr>
              <a:t>#define </a:t>
            </a:r>
            <a:r>
              <a:rPr lang="es-ES" sz="2000" dirty="0">
                <a:solidFill>
                  <a:srgbClr val="E46C0A"/>
                </a:solidFill>
              </a:rPr>
              <a:t>LDR</a:t>
            </a:r>
            <a:r>
              <a:rPr lang="es-ES" sz="2000" dirty="0"/>
              <a:t> </a:t>
            </a:r>
            <a:r>
              <a:rPr lang="es-ES" sz="2000" dirty="0">
                <a:solidFill>
                  <a:srgbClr val="558ED5"/>
                </a:solidFill>
              </a:rPr>
              <a:t>A1</a:t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s-ES" sz="2000" dirty="0">
                <a:solidFill>
                  <a:schemeClr val="accent6"/>
                </a:solidFill>
              </a:rPr>
              <a:t> </a:t>
            </a:r>
            <a:r>
              <a:rPr lang="es-ES" sz="2000" dirty="0" err="1"/>
              <a:t>intensidadLuz</a:t>
            </a:r>
            <a:r>
              <a:rPr lang="es-ES" sz="2000" dirty="0"/>
              <a:t>; </a:t>
            </a:r>
            <a:br>
              <a:rPr lang="es-ES" sz="2000" dirty="0"/>
            </a:br>
            <a:br>
              <a:rPr lang="es-ES" sz="2000" dirty="0"/>
            </a:b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setup</a:t>
            </a:r>
            <a:r>
              <a:rPr lang="es-ES" sz="2000" dirty="0"/>
              <a:t>() {</a:t>
            </a:r>
            <a:br>
              <a:rPr lang="es-ES" sz="2000" dirty="0"/>
            </a:br>
            <a:r>
              <a:rPr lang="es-ES" sz="2000" dirty="0"/>
              <a:t> </a:t>
            </a:r>
            <a:r>
              <a:rPr lang="es-ES" sz="2000" dirty="0">
                <a:solidFill>
                  <a:schemeClr val="accent6"/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Serial.begin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rgbClr val="558ED5"/>
                </a:solidFill>
              </a:rPr>
              <a:t>9600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s-ES" sz="2000" dirty="0"/>
              <a:t>(LDR, </a:t>
            </a:r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loop</a:t>
            </a:r>
            <a:r>
              <a:rPr lang="es-ES" sz="2000" dirty="0"/>
              <a:t>() {</a:t>
            </a:r>
          </a:p>
          <a:p>
            <a:pPr marL="0" indent="0">
              <a:buNone/>
            </a:pPr>
            <a:r>
              <a:rPr lang="es-ES" sz="2000" dirty="0"/>
              <a:t> </a:t>
            </a:r>
            <a:r>
              <a:rPr lang="es-ES" sz="2000" dirty="0" err="1"/>
              <a:t>intensidadLuz</a:t>
            </a:r>
            <a:r>
              <a:rPr lang="es-ES" sz="2000" dirty="0"/>
              <a:t> =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analogRead</a:t>
            </a:r>
            <a:r>
              <a:rPr lang="es-ES" sz="2000" dirty="0"/>
              <a:t>(LDR);</a:t>
            </a:r>
            <a:br>
              <a:rPr lang="es-ES" sz="2000" dirty="0"/>
            </a:br>
            <a:r>
              <a:rPr lang="es-ES" sz="2000" dirty="0"/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Serial.println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rgbClr val="558ED5"/>
                </a:solidFill>
              </a:rPr>
              <a:t>“</a:t>
            </a:r>
            <a:r>
              <a:rPr lang="es-ES" sz="2000" dirty="0" err="1"/>
              <a:t>intensidadLuz</a:t>
            </a:r>
            <a:r>
              <a:rPr lang="es-ES" sz="2000" dirty="0">
                <a:solidFill>
                  <a:srgbClr val="558ED5"/>
                </a:solidFill>
              </a:rPr>
              <a:t>”</a:t>
            </a:r>
            <a:r>
              <a:rPr lang="es-ES" sz="2000" dirty="0"/>
              <a:t>);</a:t>
            </a:r>
          </a:p>
          <a:p>
            <a:pPr marL="0" indent="0">
              <a:buNone/>
            </a:pPr>
            <a:r>
              <a:rPr lang="es-ES" sz="2000" dirty="0"/>
              <a:t> </a:t>
            </a:r>
            <a:r>
              <a:rPr lang="es-ES" sz="2000" dirty="0" err="1"/>
              <a:t>delay</a:t>
            </a:r>
            <a:r>
              <a:rPr lang="es-ES" sz="2000" dirty="0"/>
              <a:t>(1000);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Lectura analógica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41B22B7B-F849-4AB3-9F95-0DADF8D55DF0}" type="slidenum">
              <a:rPr lang="es-ES" smtClean="0"/>
              <a:pPr algn="ctr"/>
              <a:t>20</a:t>
            </a:fld>
            <a:endParaRPr lang="es-E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377621B-29B9-4D48-8E8E-E18DC2D114B8}"/>
              </a:ext>
            </a:extLst>
          </p:cNvPr>
          <p:cNvGrpSpPr/>
          <p:nvPr/>
        </p:nvGrpSpPr>
        <p:grpSpPr>
          <a:xfrm>
            <a:off x="457200" y="3657601"/>
            <a:ext cx="3733800" cy="2514600"/>
            <a:chOff x="457200" y="3177383"/>
            <a:chExt cx="3733800" cy="2514600"/>
          </a:xfrm>
        </p:grpSpPr>
        <p:sp>
          <p:nvSpPr>
            <p:cNvPr id="8" name="Bocadillo: rectángulo con esquinas redondeadas 7">
              <a:extLst>
                <a:ext uri="{FF2B5EF4-FFF2-40B4-BE49-F238E27FC236}">
                  <a16:creationId xmlns:a16="http://schemas.microsoft.com/office/drawing/2014/main" id="{2CBBFE21-10A3-462B-A434-18948D5C9932}"/>
                </a:ext>
              </a:extLst>
            </p:cNvPr>
            <p:cNvSpPr/>
            <p:nvPr/>
          </p:nvSpPr>
          <p:spPr>
            <a:xfrm>
              <a:off x="457200" y="3177383"/>
              <a:ext cx="3733800" cy="2514600"/>
            </a:xfrm>
            <a:prstGeom prst="wedgeRoundRectCallout">
              <a:avLst>
                <a:gd name="adj1" fmla="val 65924"/>
                <a:gd name="adj2" fmla="val 339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dirty="0"/>
                <a:t>¡RETO!</a:t>
              </a:r>
            </a:p>
            <a:p>
              <a:pPr algn="ctr"/>
              <a:endParaRPr lang="es-ES" sz="2800" dirty="0"/>
            </a:p>
            <a:p>
              <a:pPr algn="ctr"/>
              <a:r>
                <a:rPr lang="es-ES" sz="2800" dirty="0"/>
                <a:t>QUE SUENE ALERTANDO SI LA </a:t>
              </a:r>
              <a:r>
                <a:rPr lang="es-ES" sz="2800"/>
                <a:t>COMPOSTERA ESTÁ ABIERTA</a:t>
              </a:r>
              <a:endParaRPr lang="es-ES" sz="2800" dirty="0"/>
            </a:p>
          </p:txBody>
        </p:sp>
        <p:pic>
          <p:nvPicPr>
            <p:cNvPr id="9" name="Gráfico 8" descr="Cabeza con engranajes">
              <a:extLst>
                <a:ext uri="{FF2B5EF4-FFF2-40B4-BE49-F238E27FC236}">
                  <a16:creationId xmlns:a16="http://schemas.microsoft.com/office/drawing/2014/main" id="{498F1224-57E2-4CA3-A09B-2F5AD2B1D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800" y="3253582"/>
              <a:ext cx="914400" cy="914400"/>
            </a:xfrm>
            <a:prstGeom prst="rect">
              <a:avLst/>
            </a:prstGeom>
          </p:spPr>
        </p:pic>
        <p:pic>
          <p:nvPicPr>
            <p:cNvPr id="10" name="Gráfico 9" descr="Trofeo">
              <a:extLst>
                <a:ext uri="{FF2B5EF4-FFF2-40B4-BE49-F238E27FC236}">
                  <a16:creationId xmlns:a16="http://schemas.microsoft.com/office/drawing/2014/main" id="{432A8D59-DA20-474A-B705-EC9F659B7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24200" y="3253582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Gráfico 10" descr="Cuaderno de estrategias">
            <a:extLst>
              <a:ext uri="{FF2B5EF4-FFF2-40B4-BE49-F238E27FC236}">
                <a16:creationId xmlns:a16="http://schemas.microsoft.com/office/drawing/2014/main" id="{94447C73-4182-4A52-911B-547F64C3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295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4875CBB-79E0-86ED-CC4C-B80670DC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570" y="0"/>
            <a:ext cx="3899430" cy="62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71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FD3816A7-B837-937B-FC76-1465091B95FA}"/>
              </a:ext>
            </a:extLst>
          </p:cNvPr>
          <p:cNvGrpSpPr/>
          <p:nvPr/>
        </p:nvGrpSpPr>
        <p:grpSpPr>
          <a:xfrm>
            <a:off x="2057400" y="762000"/>
            <a:ext cx="4724400" cy="4953000"/>
            <a:chOff x="457200" y="2110583"/>
            <a:chExt cx="4724400" cy="4953000"/>
          </a:xfrm>
        </p:grpSpPr>
        <p:sp>
          <p:nvSpPr>
            <p:cNvPr id="3" name="Bocadillo: rectángulo con esquinas redondeadas 2">
              <a:extLst>
                <a:ext uri="{FF2B5EF4-FFF2-40B4-BE49-F238E27FC236}">
                  <a16:creationId xmlns:a16="http://schemas.microsoft.com/office/drawing/2014/main" id="{188AA00C-9A74-6FE4-E625-65AE8D0B7923}"/>
                </a:ext>
              </a:extLst>
            </p:cNvPr>
            <p:cNvSpPr/>
            <p:nvPr/>
          </p:nvSpPr>
          <p:spPr>
            <a:xfrm>
              <a:off x="457200" y="2110583"/>
              <a:ext cx="4724400" cy="4953000"/>
            </a:xfrm>
            <a:prstGeom prst="wedgeRoundRectCallout">
              <a:avLst>
                <a:gd name="adj1" fmla="val 65924"/>
                <a:gd name="adj2" fmla="val 339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dirty="0"/>
                <a:t>¡RETO FINAL!</a:t>
              </a:r>
            </a:p>
            <a:p>
              <a:pPr algn="ctr"/>
              <a:endParaRPr lang="es-ES" sz="2800" dirty="0"/>
            </a:p>
            <a:p>
              <a:pPr algn="ctr"/>
              <a:r>
                <a:rPr lang="es-ES" sz="2800" dirty="0"/>
                <a:t>QUE SE ENCIENDAN LUCES DEPENDIENDO DE LA TEMPERATURA DE LA COMPOSTERA</a:t>
              </a:r>
            </a:p>
            <a:p>
              <a:pPr algn="ctr"/>
              <a:endParaRPr lang="es-ES" sz="2800" dirty="0"/>
            </a:p>
            <a:p>
              <a:pPr algn="ctr"/>
              <a:r>
                <a:rPr lang="es-ES" sz="2800" dirty="0"/>
                <a:t>QUE SUENE UNA ALARMA SI LA TAPA ESTÁ ABIERTA</a:t>
              </a:r>
            </a:p>
          </p:txBody>
        </p:sp>
        <p:pic>
          <p:nvPicPr>
            <p:cNvPr id="4" name="Gráfico 3" descr="Cabeza con engranajes">
              <a:extLst>
                <a:ext uri="{FF2B5EF4-FFF2-40B4-BE49-F238E27FC236}">
                  <a16:creationId xmlns:a16="http://schemas.microsoft.com/office/drawing/2014/main" id="{114EF1A1-BC1D-6636-B170-D5BE10526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800" y="2491583"/>
              <a:ext cx="914400" cy="914400"/>
            </a:xfrm>
            <a:prstGeom prst="rect">
              <a:avLst/>
            </a:prstGeom>
          </p:spPr>
        </p:pic>
        <p:pic>
          <p:nvPicPr>
            <p:cNvPr id="5" name="Gráfico 4" descr="Trofeo">
              <a:extLst>
                <a:ext uri="{FF2B5EF4-FFF2-40B4-BE49-F238E27FC236}">
                  <a16:creationId xmlns:a16="http://schemas.microsoft.com/office/drawing/2014/main" id="{9F945D66-DDD7-8493-6B2B-39F367BE2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8600" y="249158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9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DA93CAD-EC75-E1E4-59B5-8804C16761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401" y="39164"/>
            <a:ext cx="3195382" cy="6163199"/>
          </a:xfr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2885D4B-34F5-EA41-B89B-4CE9020872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38600" y="1158083"/>
            <a:ext cx="5044281" cy="5044281"/>
          </a:xfrm>
        </p:spPr>
      </p:pic>
    </p:spTree>
    <p:extLst>
      <p:ext uri="{BB962C8B-B14F-4D97-AF65-F5344CB8AC3E}">
        <p14:creationId xmlns:p14="http://schemas.microsoft.com/office/powerpoint/2010/main" val="110725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Representación de datos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computadores</a:t>
            </a:r>
            <a:r>
              <a:rPr lang="en-US" dirty="0"/>
              <a:t> </a:t>
            </a:r>
            <a:r>
              <a:rPr lang="en-US" dirty="0" err="1"/>
              <a:t>trabajan</a:t>
            </a:r>
            <a:r>
              <a:rPr lang="en-US" dirty="0"/>
              <a:t> y </a:t>
            </a:r>
            <a:r>
              <a:rPr lang="en-US" dirty="0" err="1"/>
              <a:t>transmiten</a:t>
            </a:r>
            <a:r>
              <a:rPr lang="en-US" dirty="0"/>
              <a:t> bits</a:t>
            </a:r>
          </a:p>
          <a:p>
            <a:r>
              <a:rPr lang="en-US" dirty="0" err="1"/>
              <a:t>Cada</a:t>
            </a:r>
            <a:r>
              <a:rPr lang="en-US" dirty="0"/>
              <a:t> bit </a:t>
            </a:r>
            <a:r>
              <a:rPr lang="en-US" dirty="0" err="1"/>
              <a:t>tiene</a:t>
            </a:r>
            <a:r>
              <a:rPr lang="en-US" dirty="0"/>
              <a:t> 2 </a:t>
            </a:r>
            <a:r>
              <a:rPr lang="en-US" dirty="0" err="1"/>
              <a:t>estados</a:t>
            </a:r>
            <a:r>
              <a:rPr lang="en-US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ENCENDIDO / APAGADO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VERDADERO / FALSO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1 /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HIGH / LOW</a:t>
            </a:r>
          </a:p>
          <a:p>
            <a:pPr marL="514350" indent="-457200"/>
            <a:r>
              <a:rPr lang="en-US" dirty="0"/>
              <a:t>Arduino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siendo</a:t>
            </a:r>
            <a:r>
              <a:rPr lang="en-US" dirty="0"/>
              <a:t>:</a:t>
            </a:r>
          </a:p>
          <a:p>
            <a:pPr marL="914400" lvl="1" indent="-457200"/>
            <a:r>
              <a:rPr lang="en-US" dirty="0"/>
              <a:t>HIGH=1 y LOW=0 o al </a:t>
            </a:r>
            <a:r>
              <a:rPr lang="en-US" dirty="0" err="1"/>
              <a:t>revés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INTRO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6FEA136-9E58-3167-90D1-E1EB91E35EA2}"/>
              </a:ext>
            </a:extLst>
          </p:cNvPr>
          <p:cNvGrpSpPr/>
          <p:nvPr/>
        </p:nvGrpSpPr>
        <p:grpSpPr>
          <a:xfrm>
            <a:off x="6248400" y="3016072"/>
            <a:ext cx="1045800" cy="403200"/>
            <a:chOff x="6248400" y="3016072"/>
            <a:chExt cx="1045800" cy="4032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016072"/>
              <a:ext cx="360000" cy="403200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243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3016072"/>
              <a:ext cx="360000" cy="4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54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</a:t>
            </a:r>
            <a:r>
              <a:rPr lang="es-ES" dirty="0" err="1"/>
              <a:t>Arduino</a:t>
            </a:r>
            <a:endParaRPr lang="es-ES" dirty="0"/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75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Hardware e IDE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B22B7B-F849-4AB3-9F95-0DADF8D55DF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512767" y="1676400"/>
            <a:ext cx="81740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https://www.arduino.cc/en/Main/Software</a:t>
            </a:r>
          </a:p>
        </p:txBody>
      </p:sp>
    </p:spTree>
    <p:extLst>
      <p:ext uri="{BB962C8B-B14F-4D97-AF65-F5344CB8AC3E}">
        <p14:creationId xmlns:p14="http://schemas.microsoft.com/office/powerpoint/2010/main" val="233685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914400" y="-152400"/>
            <a:ext cx="8229600" cy="830997"/>
          </a:xfrm>
        </p:spPr>
        <p:txBody>
          <a:bodyPr/>
          <a:lstStyle/>
          <a:p>
            <a:r>
              <a:rPr lang="es-ES" dirty="0"/>
              <a:t>Arduino IDE</a:t>
            </a:r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3C77662-6004-3DA9-C357-6FB6CC14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74" y="609600"/>
            <a:ext cx="6393355" cy="5612371"/>
          </a:xfrm>
          <a:prstGeom prst="rect">
            <a:avLst/>
          </a:prstGeom>
        </p:spPr>
      </p:pic>
      <p:sp>
        <p:nvSpPr>
          <p:cNvPr id="5" name="Globo: flecha hacia arriba 4">
            <a:extLst>
              <a:ext uri="{FF2B5EF4-FFF2-40B4-BE49-F238E27FC236}">
                <a16:creationId xmlns:a16="http://schemas.microsoft.com/office/drawing/2014/main" id="{5ACD2643-E07A-7C56-112E-A8CF334E128B}"/>
              </a:ext>
            </a:extLst>
          </p:cNvPr>
          <p:cNvSpPr/>
          <p:nvPr/>
        </p:nvSpPr>
        <p:spPr>
          <a:xfrm>
            <a:off x="1143000" y="1440596"/>
            <a:ext cx="1676400" cy="769203"/>
          </a:xfrm>
          <a:prstGeom prst="upArrowCallout">
            <a:avLst>
              <a:gd name="adj1" fmla="val 19326"/>
              <a:gd name="adj2" fmla="val 23582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Compilar</a:t>
            </a:r>
            <a:r>
              <a:rPr lang="en-US" dirty="0"/>
              <a:t> y </a:t>
            </a:r>
            <a:r>
              <a:rPr lang="en-US" dirty="0" err="1"/>
              <a:t>subir</a:t>
            </a:r>
            <a:r>
              <a:rPr lang="en-US" dirty="0"/>
              <a:t> a la </a:t>
            </a:r>
            <a:r>
              <a:rPr lang="en-US" dirty="0" err="1"/>
              <a:t>placa</a:t>
            </a:r>
            <a:endParaRPr lang="en-US" dirty="0"/>
          </a:p>
        </p:txBody>
      </p:sp>
      <p:sp>
        <p:nvSpPr>
          <p:cNvPr id="7" name="Globo: flecha hacia abajo 6">
            <a:extLst>
              <a:ext uri="{FF2B5EF4-FFF2-40B4-BE49-F238E27FC236}">
                <a16:creationId xmlns:a16="http://schemas.microsoft.com/office/drawing/2014/main" id="{12AE8AF2-7C3A-D13A-7317-2A61380A3F18}"/>
              </a:ext>
            </a:extLst>
          </p:cNvPr>
          <p:cNvSpPr/>
          <p:nvPr/>
        </p:nvSpPr>
        <p:spPr>
          <a:xfrm>
            <a:off x="5181600" y="5334000"/>
            <a:ext cx="1676400" cy="6858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13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Placa</a:t>
            </a:r>
            <a:r>
              <a:rPr lang="en-US" dirty="0"/>
              <a:t> </a:t>
            </a:r>
            <a:r>
              <a:rPr lang="en-US" dirty="0" err="1"/>
              <a:t>seleccionada</a:t>
            </a:r>
            <a:r>
              <a:rPr lang="en-US" dirty="0"/>
              <a:t> y ¿</a:t>
            </a:r>
            <a:r>
              <a:rPr lang="en-US" dirty="0" err="1"/>
              <a:t>conectada</a:t>
            </a:r>
            <a:r>
              <a:rPr lang="en-US" dirty="0"/>
              <a:t>?</a:t>
            </a:r>
          </a:p>
        </p:txBody>
      </p:sp>
      <p:sp>
        <p:nvSpPr>
          <p:cNvPr id="8" name="Globo: flecha hacia abajo 7">
            <a:extLst>
              <a:ext uri="{FF2B5EF4-FFF2-40B4-BE49-F238E27FC236}">
                <a16:creationId xmlns:a16="http://schemas.microsoft.com/office/drawing/2014/main" id="{5E8A5784-C3F5-52C5-54CB-BEB688D16D2A}"/>
              </a:ext>
            </a:extLst>
          </p:cNvPr>
          <p:cNvSpPr/>
          <p:nvPr/>
        </p:nvSpPr>
        <p:spPr>
          <a:xfrm>
            <a:off x="494488" y="762000"/>
            <a:ext cx="2286000" cy="380999"/>
          </a:xfrm>
          <a:prstGeom prst="downArrowCallout">
            <a:avLst>
              <a:gd name="adj1" fmla="val 30106"/>
              <a:gd name="adj2" fmla="val 37766"/>
              <a:gd name="adj3" fmla="val 25000"/>
              <a:gd name="adj4" fmla="val 673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Compilar</a:t>
            </a:r>
            <a:r>
              <a:rPr lang="en-US" dirty="0"/>
              <a:t> (</a:t>
            </a:r>
            <a:r>
              <a:rPr lang="en-US" dirty="0" err="1"/>
              <a:t>verificar</a:t>
            </a:r>
            <a:r>
              <a:rPr lang="en-US" dirty="0"/>
              <a:t> Código)</a:t>
            </a:r>
          </a:p>
        </p:txBody>
      </p:sp>
      <p:sp>
        <p:nvSpPr>
          <p:cNvPr id="9" name="Globo: flecha hacia abajo 8">
            <a:extLst>
              <a:ext uri="{FF2B5EF4-FFF2-40B4-BE49-F238E27FC236}">
                <a16:creationId xmlns:a16="http://schemas.microsoft.com/office/drawing/2014/main" id="{08F62054-73E1-1363-E6A2-BE381E584B2F}"/>
              </a:ext>
            </a:extLst>
          </p:cNvPr>
          <p:cNvSpPr/>
          <p:nvPr/>
        </p:nvSpPr>
        <p:spPr>
          <a:xfrm>
            <a:off x="3200400" y="762000"/>
            <a:ext cx="2286000" cy="380999"/>
          </a:xfrm>
          <a:prstGeom prst="downArrowCallout">
            <a:avLst>
              <a:gd name="adj1" fmla="val 30107"/>
              <a:gd name="adj2" fmla="val 40319"/>
              <a:gd name="adj3" fmla="val 25000"/>
              <a:gd name="adj4" fmla="val 699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placa</a:t>
            </a:r>
            <a:r>
              <a:rPr lang="en-US" dirty="0"/>
              <a:t> </a:t>
            </a:r>
            <a:r>
              <a:rPr lang="en-US" dirty="0" err="1"/>
              <a:t>seleccionada</a:t>
            </a:r>
            <a:endParaRPr lang="en-US" dirty="0"/>
          </a:p>
        </p:txBody>
      </p:sp>
      <p:sp>
        <p:nvSpPr>
          <p:cNvPr id="10" name="Globo: flecha hacia arriba 9">
            <a:extLst>
              <a:ext uri="{FF2B5EF4-FFF2-40B4-BE49-F238E27FC236}">
                <a16:creationId xmlns:a16="http://schemas.microsoft.com/office/drawing/2014/main" id="{1B435AFA-41DB-8975-86ED-933B4ADFF913}"/>
              </a:ext>
            </a:extLst>
          </p:cNvPr>
          <p:cNvSpPr/>
          <p:nvPr/>
        </p:nvSpPr>
        <p:spPr>
          <a:xfrm>
            <a:off x="6705600" y="1371600"/>
            <a:ext cx="1676400" cy="769203"/>
          </a:xfrm>
          <a:prstGeom prst="upArrowCallout">
            <a:avLst>
              <a:gd name="adj1" fmla="val 19326"/>
              <a:gd name="adj2" fmla="val 23582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Abrir</a:t>
            </a:r>
            <a:r>
              <a:rPr lang="en-US" dirty="0"/>
              <a:t> monitor </a:t>
            </a:r>
            <a:r>
              <a:rPr lang="en-US" dirty="0" err="1"/>
              <a:t>serie</a:t>
            </a:r>
            <a:r>
              <a:rPr lang="en-US" dirty="0"/>
              <a:t> (para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mensajes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0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Zonas del programa</a:t>
            </a:r>
          </a:p>
        </p:txBody>
      </p:sp>
      <p:sp>
        <p:nvSpPr>
          <p:cNvPr id="38" name="Marcador de contenido 37"/>
          <p:cNvSpPr>
            <a:spLocks noGrp="1"/>
          </p:cNvSpPr>
          <p:nvPr>
            <p:ph sz="half" idx="2"/>
          </p:nvPr>
        </p:nvSpPr>
        <p:spPr>
          <a:xfrm>
            <a:off x="6292850" y="1295400"/>
            <a:ext cx="2698750" cy="2819401"/>
          </a:xfrm>
        </p:spPr>
        <p:txBody>
          <a:bodyPr/>
          <a:lstStyle/>
          <a:p>
            <a:r>
              <a:rPr lang="es-ES" sz="2400" dirty="0"/>
              <a:t>Variable </a:t>
            </a:r>
            <a:br>
              <a:rPr lang="es-ES" sz="2400" dirty="0"/>
            </a:br>
            <a:r>
              <a:rPr lang="es-ES" sz="2400" dirty="0"/>
              <a:t>(caja/almacén)</a:t>
            </a:r>
          </a:p>
          <a:p>
            <a:r>
              <a:rPr lang="es-ES" sz="2400" dirty="0"/>
              <a:t>Una sola vez</a:t>
            </a:r>
          </a:p>
          <a:p>
            <a:endParaRPr lang="es-ES" sz="2400" dirty="0"/>
          </a:p>
          <a:p>
            <a:r>
              <a:rPr lang="es-ES" sz="2400" dirty="0"/>
              <a:t>Continuamente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1er programa:  comunicación (serie) con </a:t>
            </a:r>
            <a:r>
              <a:rPr lang="es-ES" dirty="0" err="1"/>
              <a:t>Arduino</a:t>
            </a:r>
            <a:r>
              <a:rPr lang="es-ES" dirty="0"/>
              <a:t>-PC</a:t>
            </a:r>
          </a:p>
        </p:txBody>
      </p:sp>
      <p:pic>
        <p:nvPicPr>
          <p:cNvPr id="1026" name="Picture 2" descr="http://image.slidesharecdn.com/arduinointrootsberlin-121209132208-phpapp01/95/introduction-to-arduino-open-tech-school-berlin-6-dec-2012-36-638.jpg?cb=135505958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1" t="31210" r="59927" b="8665"/>
          <a:stretch/>
        </p:blipFill>
        <p:spPr bwMode="auto">
          <a:xfrm>
            <a:off x="4648200" y="1371600"/>
            <a:ext cx="1644651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C30DF461-D0A4-4FE6-82D4-F706B3FE1DA1}"/>
              </a:ext>
            </a:extLst>
          </p:cNvPr>
          <p:cNvGrpSpPr/>
          <p:nvPr/>
        </p:nvGrpSpPr>
        <p:grpSpPr>
          <a:xfrm>
            <a:off x="248061" y="4038600"/>
            <a:ext cx="4400139" cy="1946977"/>
            <a:chOff x="248061" y="3353198"/>
            <a:chExt cx="4400139" cy="1946977"/>
          </a:xfrm>
        </p:grpSpPr>
        <p:cxnSp>
          <p:nvCxnSpPr>
            <p:cNvPr id="41" name="Conector recto de flecha 40"/>
            <p:cNvCxnSpPr/>
            <p:nvPr/>
          </p:nvCxnSpPr>
          <p:spPr>
            <a:xfrm flipV="1">
              <a:off x="3581400" y="3353198"/>
              <a:ext cx="1066800" cy="11234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EF7199F-5E82-4376-8A59-35906E875348}"/>
                </a:ext>
              </a:extLst>
            </p:cNvPr>
            <p:cNvSpPr txBox="1"/>
            <p:nvPr/>
          </p:nvSpPr>
          <p:spPr>
            <a:xfrm>
              <a:off x="248061" y="4161402"/>
              <a:ext cx="4110124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lvl="0">
                <a:spcBef>
                  <a:spcPct val="20000"/>
                </a:spcBef>
                <a:defRPr sz="2000" kern="120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</a:lstStyle>
            <a:p>
              <a:r>
                <a:rPr lang="es-ES" dirty="0" err="1"/>
                <a:t>void</a:t>
              </a:r>
              <a:r>
                <a:rPr lang="es-ES" dirty="0"/>
                <a:t> </a:t>
              </a:r>
              <a:r>
                <a:rPr lang="es-ES" dirty="0" err="1"/>
                <a:t>loop</a:t>
              </a:r>
              <a:r>
                <a:rPr lang="es-ES" dirty="0"/>
                <a:t>() { </a:t>
              </a:r>
            </a:p>
            <a:p>
              <a:r>
                <a:rPr lang="es-ES" dirty="0"/>
                <a:t>  </a:t>
              </a:r>
              <a:r>
                <a:rPr lang="es-ES" dirty="0" err="1"/>
                <a:t>Serial.println</a:t>
              </a:r>
              <a:r>
                <a:rPr lang="es-ES" dirty="0"/>
                <a:t>(“Hola Marino" ); </a:t>
              </a:r>
            </a:p>
            <a:p>
              <a:r>
                <a:rPr lang="es-ES" dirty="0"/>
                <a:t>}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DDD102D-D686-4ACF-90CC-C3EE1CFB511C}"/>
              </a:ext>
            </a:extLst>
          </p:cNvPr>
          <p:cNvGrpSpPr/>
          <p:nvPr/>
        </p:nvGrpSpPr>
        <p:grpSpPr>
          <a:xfrm>
            <a:off x="277368" y="2301895"/>
            <a:ext cx="4572000" cy="1508105"/>
            <a:chOff x="277368" y="2141548"/>
            <a:chExt cx="4572000" cy="1508105"/>
          </a:xfrm>
        </p:grpSpPr>
        <p:cxnSp>
          <p:nvCxnSpPr>
            <p:cNvPr id="40" name="Conector recto de flecha 39"/>
            <p:cNvCxnSpPr/>
            <p:nvPr/>
          </p:nvCxnSpPr>
          <p:spPr>
            <a:xfrm flipV="1">
              <a:off x="3581400" y="2332039"/>
              <a:ext cx="1257300" cy="2893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4DA5542-2EF1-4C64-A6E1-FC54572A3754}"/>
                </a:ext>
              </a:extLst>
            </p:cNvPr>
            <p:cNvSpPr/>
            <p:nvPr/>
          </p:nvSpPr>
          <p:spPr>
            <a:xfrm>
              <a:off x="277368" y="2141548"/>
              <a:ext cx="4572000" cy="150810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>
                <a:spcBef>
                  <a:spcPct val="20000"/>
                </a:spcBef>
              </a:pPr>
              <a:r>
                <a:rPr lang="es-ES" sz="2000" kern="12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void</a:t>
              </a: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s-ES" sz="2000" kern="12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setup</a:t>
              </a: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() { </a:t>
              </a:r>
            </a:p>
            <a:p>
              <a:pPr lvl="0">
                <a:spcBef>
                  <a:spcPct val="20000"/>
                </a:spcBef>
              </a:pP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  </a:t>
              </a:r>
              <a:r>
                <a:rPr lang="es-ES" sz="2000" kern="12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Serial.begin</a:t>
              </a: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(9600); </a:t>
              </a:r>
            </a:p>
            <a:p>
              <a:pPr lvl="0">
                <a:spcBef>
                  <a:spcPct val="20000"/>
                </a:spcBef>
              </a:pP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  </a:t>
              </a:r>
              <a:r>
                <a:rPr lang="es-ES" sz="2000" kern="12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Serial.println</a:t>
              </a: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 (“</a:t>
              </a:r>
              <a:r>
                <a:rPr lang="es-ES" sz="2000" kern="12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Bienvenidx</a:t>
              </a: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!”);</a:t>
              </a:r>
            </a:p>
            <a:p>
              <a:pPr lvl="0">
                <a:spcBef>
                  <a:spcPct val="20000"/>
                </a:spcBef>
              </a:pP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}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D970D86-22B2-49C6-A2BB-7CF891C454F8}"/>
              </a:ext>
            </a:extLst>
          </p:cNvPr>
          <p:cNvGrpSpPr/>
          <p:nvPr/>
        </p:nvGrpSpPr>
        <p:grpSpPr>
          <a:xfrm>
            <a:off x="316992" y="1375519"/>
            <a:ext cx="4559808" cy="400110"/>
            <a:chOff x="316992" y="1375519"/>
            <a:chExt cx="4559808" cy="400110"/>
          </a:xfrm>
        </p:grpSpPr>
        <p:cxnSp>
          <p:nvCxnSpPr>
            <p:cNvPr id="45" name="Conector recto de flecha 44"/>
            <p:cNvCxnSpPr/>
            <p:nvPr/>
          </p:nvCxnSpPr>
          <p:spPr>
            <a:xfrm>
              <a:off x="2895600" y="1600200"/>
              <a:ext cx="1981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1B9B09C8-DF99-4DC1-9EE1-9C3CE3D136DD}"/>
                </a:ext>
              </a:extLst>
            </p:cNvPr>
            <p:cNvSpPr/>
            <p:nvPr/>
          </p:nvSpPr>
          <p:spPr>
            <a:xfrm>
              <a:off x="316992" y="1375519"/>
              <a:ext cx="24000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20000"/>
                </a:spcBef>
              </a:pPr>
              <a:r>
                <a:rPr lang="es-ES" sz="2000" kern="12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int</a:t>
              </a: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s-ES" sz="2000" kern="12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valorSensor</a:t>
              </a:r>
              <a:r>
                <a:rPr lang="es-ES" sz="2000" kern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rPr>
                <a:t>=20;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7CECB46-3ECB-4C29-BC71-B906E1A662DC}"/>
              </a:ext>
            </a:extLst>
          </p:cNvPr>
          <p:cNvGrpSpPr/>
          <p:nvPr/>
        </p:nvGrpSpPr>
        <p:grpSpPr>
          <a:xfrm>
            <a:off x="248060" y="4037067"/>
            <a:ext cx="4400139" cy="2043038"/>
            <a:chOff x="248061" y="3353198"/>
            <a:chExt cx="4400139" cy="2043038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A94A005-333B-488B-AFFA-26DD4CE9B659}"/>
                </a:ext>
              </a:extLst>
            </p:cNvPr>
            <p:cNvSpPr txBox="1"/>
            <p:nvPr/>
          </p:nvSpPr>
          <p:spPr>
            <a:xfrm>
              <a:off x="248061" y="3888131"/>
              <a:ext cx="4110124" cy="15081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lvl="0">
                <a:spcBef>
                  <a:spcPct val="20000"/>
                </a:spcBef>
                <a:defRPr sz="2000" kern="120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</a:lstStyle>
            <a:p>
              <a:r>
                <a:rPr lang="es-ES" dirty="0" err="1"/>
                <a:t>void</a:t>
              </a:r>
              <a:r>
                <a:rPr lang="es-ES" dirty="0"/>
                <a:t> </a:t>
              </a:r>
              <a:r>
                <a:rPr lang="es-ES" dirty="0" err="1"/>
                <a:t>loop</a:t>
              </a:r>
              <a:r>
                <a:rPr lang="es-ES" dirty="0"/>
                <a:t>() { </a:t>
              </a:r>
            </a:p>
            <a:p>
              <a:r>
                <a:rPr lang="es-ES" dirty="0"/>
                <a:t>  </a:t>
              </a:r>
              <a:r>
                <a:rPr lang="es-ES" dirty="0" err="1"/>
                <a:t>Serial.print</a:t>
              </a:r>
              <a:r>
                <a:rPr lang="es-ES" dirty="0"/>
                <a:t>(“El valor es " );</a:t>
              </a:r>
            </a:p>
            <a:p>
              <a:r>
                <a:rPr lang="es-ES" dirty="0"/>
                <a:t>  </a:t>
              </a:r>
              <a:r>
                <a:rPr lang="es-ES" dirty="0" err="1"/>
                <a:t>Serial.println</a:t>
              </a:r>
              <a:r>
                <a:rPr lang="es-ES" dirty="0"/>
                <a:t>(</a:t>
              </a:r>
              <a:r>
                <a:rPr lang="es-ES" dirty="0" err="1"/>
                <a:t>valorSensor</a:t>
              </a:r>
              <a:r>
                <a:rPr lang="es-ES" dirty="0"/>
                <a:t>);</a:t>
              </a:r>
            </a:p>
            <a:p>
              <a:r>
                <a:rPr lang="es-ES" dirty="0"/>
                <a:t>}</a:t>
              </a:r>
            </a:p>
          </p:txBody>
        </p: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CB05E509-430C-463E-8DD4-448F118724D9}"/>
                </a:ext>
              </a:extLst>
            </p:cNvPr>
            <p:cNvCxnSpPr/>
            <p:nvPr/>
          </p:nvCxnSpPr>
          <p:spPr>
            <a:xfrm flipV="1">
              <a:off x="3581400" y="3353198"/>
              <a:ext cx="1066800" cy="11234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9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Representación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¿Y </a:t>
            </a:r>
            <a:r>
              <a:rPr lang="en-US" sz="2800" dirty="0" err="1"/>
              <a:t>dónde</a:t>
            </a:r>
            <a:r>
              <a:rPr lang="en-US" sz="2800" dirty="0"/>
              <a:t> se </a:t>
            </a:r>
            <a:r>
              <a:rPr lang="en-US" sz="2800" dirty="0" err="1"/>
              <a:t>almacenan</a:t>
            </a:r>
            <a:r>
              <a:rPr lang="en-US" sz="2800" dirty="0"/>
              <a:t> </a:t>
            </a:r>
            <a:r>
              <a:rPr lang="en-US" sz="2800" dirty="0" err="1"/>
              <a:t>estos</a:t>
            </a:r>
            <a:r>
              <a:rPr lang="en-US" sz="2800" dirty="0"/>
              <a:t> </a:t>
            </a:r>
            <a:r>
              <a:rPr lang="en-US" sz="2800" dirty="0" err="1"/>
              <a:t>datos</a:t>
            </a:r>
            <a:r>
              <a:rPr lang="en-US" sz="2800" dirty="0"/>
              <a:t>?¡variables!</a:t>
            </a:r>
          </a:p>
          <a:p>
            <a:pPr lvl="1"/>
            <a:r>
              <a:rPr lang="en-US" sz="2400" dirty="0" err="1"/>
              <a:t>boolean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i="1" dirty="0"/>
              <a:t>true</a:t>
            </a:r>
            <a:r>
              <a:rPr lang="en-US" sz="2400" dirty="0"/>
              <a:t> o </a:t>
            </a:r>
            <a:r>
              <a:rPr lang="en-US" sz="2400" i="1" dirty="0"/>
              <a:t>false, 0 ó 1 </a:t>
            </a:r>
            <a:r>
              <a:rPr lang="en-US" sz="2400" dirty="0"/>
              <a:t>(1 bit </a:t>
            </a:r>
            <a:r>
              <a:rPr lang="en-US" sz="2400" dirty="0">
                <a:sym typeface="Wingdings" panose="05000000000000000000" pitchFamily="2" charset="2"/>
              </a:rPr>
              <a:t> 1 byte)</a:t>
            </a:r>
            <a:endParaRPr lang="en-US" sz="2400" dirty="0"/>
          </a:p>
          <a:p>
            <a:pPr lvl="1"/>
            <a:r>
              <a:rPr lang="en-US" sz="2400" dirty="0"/>
              <a:t>byte, char, unsigned char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i="1" dirty="0"/>
              <a:t>del 0 al 255</a:t>
            </a:r>
          </a:p>
          <a:p>
            <a:pPr lvl="1"/>
            <a:r>
              <a:rPr lang="en-US" sz="2400" dirty="0"/>
              <a:t>int, unsigned int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i="1" dirty="0"/>
              <a:t>del 0 al 65535</a:t>
            </a:r>
          </a:p>
          <a:p>
            <a:pPr lvl="1"/>
            <a:r>
              <a:rPr lang="en-US" sz="2400" dirty="0"/>
              <a:t>long, unsigned long, double, float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32 bits</a:t>
            </a:r>
          </a:p>
          <a:p>
            <a:endParaRPr lang="en-US" sz="2800" dirty="0"/>
          </a:p>
          <a:p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TIPOS de DATOS</a:t>
            </a: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1905000" y="3084746"/>
            <a:ext cx="5638800" cy="3239854"/>
            <a:chOff x="1687530" y="1697053"/>
            <a:chExt cx="7532670" cy="4328098"/>
          </a:xfrm>
        </p:grpSpPr>
        <p:pic>
          <p:nvPicPr>
            <p:cNvPr id="19" name="Picture 2" descr="http://www.photosinbox.com/download/ceramic-cup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2999" y="2530173"/>
              <a:ext cx="2540000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5"/>
            <p:cNvSpPr/>
            <p:nvPr/>
          </p:nvSpPr>
          <p:spPr bwMode="auto">
            <a:xfrm>
              <a:off x="2060591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8 bits</a:t>
              </a:r>
            </a:p>
          </p:txBody>
        </p:sp>
        <p:sp>
          <p:nvSpPr>
            <p:cNvPr id="21" name="Rectangle 12"/>
            <p:cNvSpPr/>
            <p:nvPr/>
          </p:nvSpPr>
          <p:spPr bwMode="auto">
            <a:xfrm>
              <a:off x="4267211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16 bits</a:t>
              </a:r>
            </a:p>
          </p:txBody>
        </p:sp>
        <p:sp>
          <p:nvSpPr>
            <p:cNvPr id="22" name="Rectangle 13"/>
            <p:cNvSpPr/>
            <p:nvPr/>
          </p:nvSpPr>
          <p:spPr bwMode="auto">
            <a:xfrm>
              <a:off x="6629406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32 bits</a:t>
              </a:r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832427" y="5243954"/>
              <a:ext cx="1828801" cy="45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chemeClr val="tx1"/>
                  </a:solidFill>
                </a:rPr>
                <a:t>char</a:t>
              </a:r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4038597" y="5243954"/>
              <a:ext cx="2184401" cy="78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chemeClr val="tx1"/>
                  </a:solidFill>
                </a:rPr>
                <a:t>int, unsigned int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17"/>
            <p:cNvSpPr>
              <a:spLocks noChangeArrowheads="1"/>
            </p:cNvSpPr>
            <p:nvPr/>
          </p:nvSpPr>
          <p:spPr bwMode="auto">
            <a:xfrm>
              <a:off x="6400799" y="5243953"/>
              <a:ext cx="2678113" cy="78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chemeClr val="tx1"/>
                  </a:solidFill>
                </a:rPr>
                <a:t>long, unsigned long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600" dirty="0">
                  <a:solidFill>
                    <a:schemeClr val="tx1"/>
                  </a:solidFill>
                </a:rPr>
                <a:t>float</a:t>
              </a:r>
            </a:p>
          </p:txBody>
        </p:sp>
        <p:pic>
          <p:nvPicPr>
            <p:cNvPr id="26" name="Picture 2" descr="http://www.photosinbox.com/download/ceramic-cup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530" y="2904838"/>
              <a:ext cx="2071669" cy="165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 descr="http://www.photosinbox.com/download/ceramic-cup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97053"/>
              <a:ext cx="38100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 descr="http://www.photosinbox.com/download/ceramic-cup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993" y="2904838"/>
              <a:ext cx="2071669" cy="165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528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Representación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Y </a:t>
            </a:r>
            <a:r>
              <a:rPr lang="en-US" sz="2800" dirty="0" err="1"/>
              <a:t>en</a:t>
            </a:r>
            <a:r>
              <a:rPr lang="en-US" sz="2800" dirty="0"/>
              <a:t> el </a:t>
            </a:r>
            <a:r>
              <a:rPr lang="en-US" sz="2800" dirty="0" err="1"/>
              <a:t>programa</a:t>
            </a:r>
            <a:r>
              <a:rPr lang="en-US" sz="2800" dirty="0"/>
              <a:t>: ¿</a:t>
            </a:r>
            <a:r>
              <a:rPr lang="en-US" sz="2800" dirty="0" err="1"/>
              <a:t>Cómo</a:t>
            </a:r>
            <a:r>
              <a:rPr lang="en-US" sz="2800" dirty="0"/>
              <a:t> se </a:t>
            </a:r>
            <a:r>
              <a:rPr lang="en-US" sz="2800" dirty="0" err="1"/>
              <a:t>especifica</a:t>
            </a:r>
            <a:r>
              <a:rPr lang="en-US" sz="2800" dirty="0"/>
              <a:t>?</a:t>
            </a:r>
            <a:endParaRPr lang="en-US" sz="2800" dirty="0">
              <a:sym typeface="Wingdings" panose="05000000000000000000" pitchFamily="2" charset="2"/>
            </a:endParaRP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variables (son </a:t>
            </a:r>
            <a:r>
              <a:rPr lang="en-US" sz="2400" dirty="0" err="1">
                <a:sym typeface="Wingdings" panose="05000000000000000000" pitchFamily="2" charset="2"/>
              </a:rPr>
              <a:t>cajas</a:t>
            </a:r>
            <a:r>
              <a:rPr lang="en-US" sz="2400" dirty="0">
                <a:sym typeface="Wingdings" panose="05000000000000000000" pitchFamily="2" charset="2"/>
              </a:rPr>
              <a:t> que </a:t>
            </a:r>
            <a:r>
              <a:rPr lang="en-US" sz="2400" dirty="0" err="1">
                <a:sym typeface="Wingdings" panose="05000000000000000000" pitchFamily="2" charset="2"/>
              </a:rPr>
              <a:t>almacenan</a:t>
            </a:r>
            <a:r>
              <a:rPr lang="en-US" sz="2400" dirty="0">
                <a:sym typeface="Wingdings" panose="05000000000000000000" pitchFamily="2" charset="2"/>
              </a:rPr>
              <a:t> bits)</a:t>
            </a:r>
          </a:p>
          <a:p>
            <a:pPr marL="457200" lvl="1" indent="0">
              <a:buNone/>
            </a:pPr>
            <a:r>
              <a:rPr lang="en-US" sz="2400" i="1" dirty="0">
                <a:sym typeface="Wingdings" panose="05000000000000000000" pitchFamily="2" charset="2"/>
              </a:rPr>
              <a:t>	</a:t>
            </a:r>
            <a:r>
              <a:rPr lang="en-US" sz="2400" i="1" dirty="0" err="1">
                <a:sym typeface="Wingdings" panose="05000000000000000000" pitchFamily="2" charset="2"/>
              </a:rPr>
              <a:t>tipo</a:t>
            </a:r>
            <a:r>
              <a:rPr lang="en-US" sz="2400" i="1" dirty="0">
                <a:sym typeface="Wingdings" panose="05000000000000000000" pitchFamily="2" charset="2"/>
              </a:rPr>
              <a:t> </a:t>
            </a:r>
            <a:r>
              <a:rPr lang="en-US" sz="2400" i="1" dirty="0" err="1">
                <a:sym typeface="Wingdings" panose="05000000000000000000" pitchFamily="2" charset="2"/>
              </a:rPr>
              <a:t>nombre</a:t>
            </a:r>
            <a:r>
              <a:rPr lang="en-US" sz="2400" i="1" dirty="0">
                <a:sym typeface="Wingdings" panose="05000000000000000000" pitchFamily="2" charset="2"/>
              </a:rPr>
              <a:t>;</a:t>
            </a:r>
          </a:p>
          <a:p>
            <a:pPr marL="457200" lvl="1" indent="0">
              <a:buNone/>
            </a:pPr>
            <a:r>
              <a:rPr lang="en-US" sz="2400" i="1" dirty="0">
                <a:sym typeface="Wingdings" panose="05000000000000000000" pitchFamily="2" charset="2"/>
              </a:rPr>
              <a:t>	</a:t>
            </a:r>
            <a:r>
              <a:rPr lang="en-US" sz="2400" i="1" dirty="0" err="1">
                <a:sym typeface="Wingdings" panose="05000000000000000000" pitchFamily="2" charset="2"/>
              </a:rPr>
              <a:t>tipo</a:t>
            </a:r>
            <a:r>
              <a:rPr lang="en-US" sz="2400" i="1" dirty="0">
                <a:sym typeface="Wingdings" panose="05000000000000000000" pitchFamily="2" charset="2"/>
              </a:rPr>
              <a:t> </a:t>
            </a:r>
            <a:r>
              <a:rPr lang="en-US" sz="2400" i="1" dirty="0" err="1">
                <a:sym typeface="Wingdings" panose="05000000000000000000" pitchFamily="2" charset="2"/>
              </a:rPr>
              <a:t>nombre</a:t>
            </a:r>
            <a:r>
              <a:rPr lang="en-US" sz="2400" i="1" dirty="0">
                <a:sym typeface="Wingdings" panose="05000000000000000000" pitchFamily="2" charset="2"/>
              </a:rPr>
              <a:t> = valor;</a:t>
            </a:r>
            <a:br>
              <a:rPr lang="en-US" sz="2400" i="1" dirty="0">
                <a:sym typeface="Wingdings" panose="05000000000000000000" pitchFamily="2" charset="2"/>
              </a:rPr>
            </a:br>
            <a:r>
              <a:rPr lang="en-US" sz="2400" i="1" dirty="0">
                <a:sym typeface="Wingdings" panose="05000000000000000000" pitchFamily="2" charset="2"/>
              </a:rPr>
              <a:t>	</a:t>
            </a:r>
            <a:r>
              <a:rPr lang="en-US" sz="2400" i="1" dirty="0" err="1">
                <a:sym typeface="Wingdings" panose="05000000000000000000" pitchFamily="2" charset="2"/>
              </a:rPr>
              <a:t>tipo</a:t>
            </a:r>
            <a:r>
              <a:rPr lang="en-US" sz="2400" i="1" dirty="0">
                <a:sym typeface="Wingdings" panose="05000000000000000000" pitchFamily="2" charset="2"/>
              </a:rPr>
              <a:t> nombre1, nombre2,…;</a:t>
            </a:r>
          </a:p>
          <a:p>
            <a:pPr marL="457200" lvl="1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857250" lvl="2" indent="0">
              <a:buNone/>
            </a:pPr>
            <a:r>
              <a:rPr lang="en-US" sz="2800" dirty="0"/>
              <a:t>int x;</a:t>
            </a:r>
          </a:p>
          <a:p>
            <a:pPr marL="857250" lvl="2" indent="0">
              <a:buNone/>
            </a:pPr>
            <a:r>
              <a:rPr lang="en-US" sz="2800" dirty="0"/>
              <a:t>float voltage = 5.0;</a:t>
            </a:r>
          </a:p>
          <a:p>
            <a:pPr marL="857250" lvl="2" indent="0">
              <a:buNone/>
            </a:pPr>
            <a:r>
              <a:rPr lang="en-US" sz="2800" dirty="0"/>
              <a:t>bool mivar1, mivar2;</a:t>
            </a:r>
          </a:p>
          <a:p>
            <a:pPr marL="857250" lvl="2" indent="0">
              <a:buNone/>
            </a:pPr>
            <a:r>
              <a:rPr lang="en-US" sz="2800" dirty="0" err="1"/>
              <a:t>const</a:t>
            </a:r>
            <a:r>
              <a:rPr lang="en-US" sz="2800" dirty="0"/>
              <a:t> int LEDPIN = 7;</a:t>
            </a:r>
          </a:p>
          <a:p>
            <a:endParaRPr lang="en-US" sz="2800" dirty="0"/>
          </a:p>
          <a:p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TIPOS de DATOS</a:t>
            </a:r>
          </a:p>
        </p:txBody>
      </p:sp>
    </p:spTree>
    <p:extLst>
      <p:ext uri="{BB962C8B-B14F-4D97-AF65-F5344CB8AC3E}">
        <p14:creationId xmlns:p14="http://schemas.microsoft.com/office/powerpoint/2010/main" val="14611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0997"/>
          </a:xfrm>
        </p:spPr>
        <p:txBody>
          <a:bodyPr/>
          <a:lstStyle/>
          <a:p>
            <a:r>
              <a:rPr lang="es-ES" dirty="0"/>
              <a:t>Algoritmo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000" b="1" dirty="0"/>
              <a:t>Mover el robot a una posición:</a:t>
            </a:r>
            <a:br>
              <a:rPr lang="es-ES" sz="2000" dirty="0"/>
            </a:br>
            <a:endParaRPr lang="es-ES" sz="2000" dirty="0"/>
          </a:p>
          <a:p>
            <a:pPr marL="400050" lvl="2" indent="0">
              <a:buNone/>
            </a:pPr>
            <a:r>
              <a:rPr lang="es-ES" sz="1800" dirty="0"/>
              <a:t>MIENTRAS NO(HA_LLEGADO_A_DESTINO)</a:t>
            </a:r>
          </a:p>
          <a:p>
            <a:pPr marL="400050" lvl="2" indent="0">
              <a:buNone/>
            </a:pPr>
            <a:r>
              <a:rPr lang="es-ES" sz="1800" dirty="0"/>
              <a:t>	COMPROBAR_OBSTACULOS</a:t>
            </a:r>
          </a:p>
          <a:p>
            <a:pPr marL="400050" lvl="2" indent="0">
              <a:buNone/>
            </a:pPr>
            <a:r>
              <a:rPr lang="es-ES" sz="1800" dirty="0"/>
              <a:t>	SI NO(HAY_OBSTACULO)</a:t>
            </a:r>
          </a:p>
          <a:p>
            <a:pPr marL="400050" lvl="2" indent="0">
              <a:buNone/>
            </a:pPr>
            <a:r>
              <a:rPr lang="es-ES" sz="1800" dirty="0"/>
              <a:t>		MOVER</a:t>
            </a:r>
          </a:p>
          <a:p>
            <a:pPr marL="400050" lvl="2" indent="0">
              <a:buNone/>
            </a:pPr>
            <a:r>
              <a:rPr lang="es-ES" sz="1800" b="1" dirty="0"/>
              <a:t>-----------------------------------------------------------------------------------</a:t>
            </a:r>
          </a:p>
          <a:p>
            <a:pPr marL="400050" lvl="2" indent="0">
              <a:buNone/>
            </a:pPr>
            <a:r>
              <a:rPr lang="es-ES" sz="1800" b="1" dirty="0"/>
              <a:t>do {</a:t>
            </a:r>
          </a:p>
          <a:p>
            <a:pPr marL="400050" lvl="2" indent="0">
              <a:buNone/>
            </a:pPr>
            <a:endParaRPr lang="es-ES" sz="1800" b="1" dirty="0"/>
          </a:p>
          <a:p>
            <a:pPr marL="400050" lvl="2" indent="0">
              <a:buNone/>
            </a:pPr>
            <a:r>
              <a:rPr lang="es-ES" sz="1800" b="1" dirty="0"/>
              <a:t>	HAY_OBSTACULOS= COMPROBAR_OBSTACULOS();</a:t>
            </a:r>
          </a:p>
          <a:p>
            <a:pPr marL="400050" lvl="2" indent="0">
              <a:buNone/>
            </a:pPr>
            <a:r>
              <a:rPr lang="es-ES" sz="1800" b="1" dirty="0"/>
              <a:t>	</a:t>
            </a:r>
            <a:r>
              <a:rPr lang="es-ES" sz="1800" b="1" dirty="0" err="1"/>
              <a:t>if</a:t>
            </a:r>
            <a:r>
              <a:rPr lang="es-ES" sz="1800" b="1" dirty="0"/>
              <a:t> !(HAY_OBSTACULOS)</a:t>
            </a:r>
          </a:p>
          <a:p>
            <a:pPr marL="400050" lvl="2" indent="0">
              <a:buNone/>
            </a:pPr>
            <a:r>
              <a:rPr lang="es-ES" sz="1800" b="1" dirty="0"/>
              <a:t>		MOVER();</a:t>
            </a:r>
          </a:p>
          <a:p>
            <a:pPr marL="400050" lvl="2" indent="0">
              <a:buNone/>
            </a:pPr>
            <a:r>
              <a:rPr lang="es-ES" sz="1800" b="1" dirty="0"/>
              <a:t>	HA_LLEGADO_A_DESTINO=IGUAL(POSICION_ROBOT(), POSICION_DESTINO);</a:t>
            </a:r>
          </a:p>
          <a:p>
            <a:pPr marL="400050" lvl="2" indent="0">
              <a:buNone/>
            </a:pPr>
            <a:r>
              <a:rPr lang="es-ES" sz="1800" b="1" dirty="0"/>
              <a:t>} </a:t>
            </a:r>
            <a:r>
              <a:rPr lang="es-ES" sz="1800" b="1" dirty="0" err="1"/>
              <a:t>while</a:t>
            </a:r>
            <a:r>
              <a:rPr lang="es-ES" sz="1800" b="1" dirty="0"/>
              <a:t> (! HA_LLEGADO_A_DESTINO) ;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RECETA de COCINA,… INDICA UNA FORMA DE HACER LAS COSAS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71600" y="4038600"/>
            <a:ext cx="624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s-ES" sz="2000" dirty="0">
                <a:solidFill>
                  <a:schemeClr val="bg2">
                    <a:lumMod val="75000"/>
                  </a:schemeClr>
                </a:solidFill>
              </a:rPr>
              <a:t>// Podemos poner comentarios así</a:t>
            </a:r>
          </a:p>
        </p:txBody>
      </p:sp>
    </p:spTree>
    <p:extLst>
      <p:ext uri="{BB962C8B-B14F-4D97-AF65-F5344CB8AC3E}">
        <p14:creationId xmlns:p14="http://schemas.microsoft.com/office/powerpoint/2010/main" val="55637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Quercus_white_r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horz" wrap="square" lIns="91440" tIns="45720" rIns="91440" bIns="45720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tro Arduino r3.potx" id="{7CC2A5C9-05CB-4020-8A77-64B5C20122E1}" vid="{2B08E2AD-28CE-41CB-B87F-42A64322AFB8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Arduino r3.potx" id="{7CC2A5C9-05CB-4020-8A77-64B5C20122E1}" vid="{8504956E-C15B-4A42-9D66-630A43F7DB83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3813</TotalTime>
  <Words>1156</Words>
  <Application>Microsoft Office PowerPoint</Application>
  <PresentationFormat>Presentación en pantalla (4:3)</PresentationFormat>
  <Paragraphs>254</Paragraphs>
  <Slides>23</Slides>
  <Notes>7</Notes>
  <HiddenSlides>3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Arial Narrow</vt:lpstr>
      <vt:lpstr>Brussels</vt:lpstr>
      <vt:lpstr>Calibri</vt:lpstr>
      <vt:lpstr>Courier New</vt:lpstr>
      <vt:lpstr>Times New Roman</vt:lpstr>
      <vt:lpstr>Verdana</vt:lpstr>
      <vt:lpstr>Wingdings</vt:lpstr>
      <vt:lpstr>Quercus_white_red</vt:lpstr>
      <vt:lpstr>Diseño personalizado</vt:lpstr>
      <vt:lpstr>Presentación de PowerPoint</vt:lpstr>
      <vt:lpstr>ESTOS SISTEMAS TIENEN UN “CEREBRO”</vt:lpstr>
      <vt:lpstr>Representación de datos</vt:lpstr>
      <vt:lpstr>Instalación Arduino</vt:lpstr>
      <vt:lpstr>Arduino IDE</vt:lpstr>
      <vt:lpstr>Zonas del programa</vt:lpstr>
      <vt:lpstr>Representación de datos</vt:lpstr>
      <vt:lpstr>Representación de datos</vt:lpstr>
      <vt:lpstr>Algoritmo</vt:lpstr>
      <vt:lpstr>Formas de prototipado</vt:lpstr>
      <vt:lpstr>Formas de prototipado</vt:lpstr>
      <vt:lpstr>Formas de prototipado</vt:lpstr>
      <vt:lpstr>Entrada: INPUT</vt:lpstr>
      <vt:lpstr>entrada y salida</vt:lpstr>
      <vt:lpstr>Salida: OUTPUT</vt:lpstr>
      <vt:lpstr>Esperar</vt:lpstr>
      <vt:lpstr>Digital vs Analógico</vt:lpstr>
      <vt:lpstr>Programación</vt:lpstr>
      <vt:lpstr>Presentación de PowerPoint</vt:lpstr>
      <vt:lpstr>Programación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Marino Linaje</dc:creator>
  <cp:lastModifiedBy>Marino Linaje Trigueros</cp:lastModifiedBy>
  <cp:revision>177</cp:revision>
  <dcterms:modified xsi:type="dcterms:W3CDTF">2024-03-10T03:37:36Z</dcterms:modified>
</cp:coreProperties>
</file>